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86" r:id="rId1"/>
  </p:sldMasterIdLst>
  <p:notesMasterIdLst>
    <p:notesMasterId r:id="rId2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81" r:id="rId25"/>
    <p:sldId id="282" r:id="rId26"/>
    <p:sldId id="283" r:id="rId27"/>
    <p:sldId id="284" r:id="rId28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B0582FE-2D69-4A36-828F-994EA6A266FB}">
  <a:tblStyle styleId="{8B0582FE-2D69-4A36-828F-994EA6A266FB}" styleName="Table_0"/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706"/>
  </p:normalViewPr>
  <p:slideViewPr>
    <p:cSldViewPr snapToGrid="0" snapToObjects="1">
      <p:cViewPr varScale="1">
        <p:scale>
          <a:sx n="111" d="100"/>
          <a:sy n="111" d="100"/>
        </p:scale>
        <p:origin x="1680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Shape 12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hape 18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84" name="Shape 18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Shape 19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91" name="Shape 19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Shape 19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97" name="Shape 19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Shape 20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03" name="Shape 20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Shape 20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09" name="Shape 20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Shape 21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15" name="Shape 21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Shape 22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23" name="Shape 22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Shape 22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30" name="Shape 23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Shape 23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38" name="Shape 23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Shape 24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46" name="Shape 24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31" name="Shape 13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Shape 25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54" name="Shape 25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Shape 26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62" name="Shape 26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Shape 26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68" name="Shape 26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Shape 27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74" name="Shape 27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Shape 31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19" name="Shape 31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Shape 32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27" name="Shape 32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Shape 34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44" name="Shape 34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37" name="Shape 13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46" name="Shape 14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53" name="Shape 15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59" name="Shape 15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64" name="Shape 16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72" name="Shape 17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79" name="Shape 17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Tahoma"/>
              <a:buNone/>
            </a:pPr>
            <a:fld id="{00000000-1234-1234-1234-123412341234}" type="slidenum">
              <a:rPr lang="en-US" sz="1000" b="0" i="0" u="none" smtClean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lang="en-US" sz="1000" b="0" i="0" u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Tahoma"/>
              <a:buNone/>
            </a:pPr>
            <a:fld id="{00000000-1234-1234-1234-123412341234}" type="slidenum">
              <a:rPr lang="en-US" sz="1000" b="0" i="0" u="none" smtClean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lang="en-US" sz="1000" b="0" i="0" u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Tahoma"/>
              <a:buNone/>
            </a:pPr>
            <a:fld id="{00000000-1234-1234-1234-123412341234}" type="slidenum">
              <a:rPr lang="en-US" sz="1000" b="0" i="0" u="none" smtClean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lang="en-US" sz="1000" b="0" i="0" u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Tahoma"/>
              <a:buNone/>
            </a:pPr>
            <a:fld id="{00000000-1234-1234-1234-123412341234}" type="slidenum">
              <a:rPr lang="en-US" sz="1000" b="0" i="0" u="none" smtClean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lang="en-US" sz="1000" b="0" i="0" u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Tahoma"/>
              <a:buNone/>
            </a:pPr>
            <a:fld id="{00000000-1234-1234-1234-123412341234}" type="slidenum">
              <a:rPr lang="en-US" sz="1000" b="0" i="0" u="none" smtClean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lang="en-US" sz="1000" b="0" i="0" u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Tahoma"/>
              <a:buNone/>
            </a:pPr>
            <a:fld id="{00000000-1234-1234-1234-123412341234}" type="slidenum">
              <a:rPr lang="en-US" sz="1000" b="0" i="0" u="none" smtClean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lang="en-US" sz="1000" b="0" i="0" u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Tahoma"/>
              <a:buNone/>
            </a:pPr>
            <a:fld id="{00000000-1234-1234-1234-123412341234}" type="slidenum">
              <a:rPr lang="en-US" sz="1000" b="0" i="0" u="none" smtClean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lang="en-US" sz="1000" b="0" i="0" u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Tahoma"/>
              <a:buNone/>
            </a:pPr>
            <a:fld id="{00000000-1234-1234-1234-123412341234}" type="slidenum">
              <a:rPr lang="en-US" sz="1000" b="0" i="0" u="none" smtClean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lang="en-US" sz="1000" b="0" i="0" u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title"/>
          </p:nvPr>
        </p:nvSpPr>
        <p:spPr>
          <a:xfrm>
            <a:off x="1066800" y="304800"/>
            <a:ext cx="7543800" cy="14319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44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None/>
              <a:defRPr sz="44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None/>
              <a:defRPr sz="44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None/>
              <a:defRPr sz="44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None/>
              <a:defRPr sz="44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457200" marR="0" lvl="5" indent="0" algn="l" rtl="0">
              <a:spcBef>
                <a:spcPts val="0"/>
              </a:spcBef>
              <a:spcAft>
                <a:spcPts val="0"/>
              </a:spcAft>
              <a:buNone/>
              <a:defRPr sz="44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914400" marR="0" lvl="6" indent="0" algn="l" rtl="0">
              <a:spcBef>
                <a:spcPts val="0"/>
              </a:spcBef>
              <a:spcAft>
                <a:spcPts val="0"/>
              </a:spcAft>
              <a:buNone/>
              <a:defRPr sz="44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1371600" marR="0" lvl="7" indent="0" algn="l" rtl="0">
              <a:spcBef>
                <a:spcPts val="0"/>
              </a:spcBef>
              <a:spcAft>
                <a:spcPts val="0"/>
              </a:spcAft>
              <a:buNone/>
              <a:defRPr sz="44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1828800" marR="0" lvl="8" indent="0" algn="l" rtl="0">
              <a:spcBef>
                <a:spcPts val="0"/>
              </a:spcBef>
              <a:spcAft>
                <a:spcPts val="0"/>
              </a:spcAft>
              <a:buNone/>
              <a:defRPr sz="44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body" idx="1"/>
          </p:nvPr>
        </p:nvSpPr>
        <p:spPr>
          <a:xfrm>
            <a:off x="1066800" y="1981200"/>
            <a:ext cx="36956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200660" algn="l" rtl="0"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ct val="70000"/>
              <a:buFont typeface="Noto Sans Symbols"/>
              <a:buChar char="■"/>
              <a:defRPr sz="32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742950" marR="0" lvl="1" indent="-82550" algn="l" rtl="0"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Tahoma"/>
              <a:buChar char="–"/>
              <a:defRPr sz="32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1143000" marR="0" lvl="2" indent="-86360" algn="l" rtl="0"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ct val="70000"/>
              <a:buFont typeface="Noto Sans Symbols"/>
              <a:buChar char="■"/>
              <a:defRPr sz="32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1600200" marR="0" lvl="3" indent="-25400" algn="l" rtl="0"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Tahoma"/>
              <a:buChar char="–"/>
              <a:defRPr sz="32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2057400" marR="0" lvl="4" indent="-86360" algn="l" rtl="0"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ct val="70000"/>
              <a:buFont typeface="Noto Sans Symbols"/>
              <a:buChar char="■"/>
              <a:defRPr sz="32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2514600" marR="0" lvl="5" indent="-86360" algn="l" rtl="0"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ct val="70000"/>
              <a:buFont typeface="Noto Sans Symbols"/>
              <a:buChar char="■"/>
              <a:defRPr sz="32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2971800" marR="0" lvl="6" indent="-86360" algn="l" rtl="0"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ct val="70000"/>
              <a:buFont typeface="Noto Sans Symbols"/>
              <a:buChar char="■"/>
              <a:defRPr sz="32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3429000" marR="0" lvl="7" indent="-86359" algn="l" rtl="0"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ct val="70000"/>
              <a:buFont typeface="Noto Sans Symbols"/>
              <a:buChar char="■"/>
              <a:defRPr sz="32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3886200" marR="0" lvl="8" indent="-86359" algn="l" rtl="0"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ct val="70000"/>
              <a:buFont typeface="Noto Sans Symbols"/>
              <a:buChar char="■"/>
              <a:defRPr sz="32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body" idx="2"/>
          </p:nvPr>
        </p:nvSpPr>
        <p:spPr>
          <a:xfrm>
            <a:off x="4914900" y="1981200"/>
            <a:ext cx="36956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200660" algn="l" rtl="0"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ct val="70000"/>
              <a:buFont typeface="Noto Sans Symbols"/>
              <a:buChar char="■"/>
              <a:defRPr sz="32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742950" marR="0" lvl="1" indent="-82550" algn="l" rtl="0"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Tahoma"/>
              <a:buChar char="–"/>
              <a:defRPr sz="32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1143000" marR="0" lvl="2" indent="-86360" algn="l" rtl="0"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ct val="70000"/>
              <a:buFont typeface="Noto Sans Symbols"/>
              <a:buChar char="■"/>
              <a:defRPr sz="32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1600200" marR="0" lvl="3" indent="-25400" algn="l" rtl="0"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Tahoma"/>
              <a:buChar char="–"/>
              <a:defRPr sz="32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2057400" marR="0" lvl="4" indent="-86360" algn="l" rtl="0"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ct val="70000"/>
              <a:buFont typeface="Noto Sans Symbols"/>
              <a:buChar char="■"/>
              <a:defRPr sz="32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2514600" marR="0" lvl="5" indent="-86360" algn="l" rtl="0"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ct val="70000"/>
              <a:buFont typeface="Noto Sans Symbols"/>
              <a:buChar char="■"/>
              <a:defRPr sz="32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2971800" marR="0" lvl="6" indent="-86360" algn="l" rtl="0"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ct val="70000"/>
              <a:buFont typeface="Noto Sans Symbols"/>
              <a:buChar char="■"/>
              <a:defRPr sz="32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3429000" marR="0" lvl="7" indent="-86359" algn="l" rtl="0"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ct val="70000"/>
              <a:buFont typeface="Noto Sans Symbols"/>
              <a:buChar char="■"/>
              <a:defRPr sz="32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3886200" marR="0" lvl="8" indent="-86359" algn="l" rtl="0"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ct val="70000"/>
              <a:buFont typeface="Noto Sans Symbols"/>
              <a:buChar char="■"/>
              <a:defRPr sz="32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dt" idx="10"/>
          </p:nvPr>
        </p:nvSpPr>
        <p:spPr>
          <a:xfrm>
            <a:off x="1066800" y="62484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ftr" idx="11"/>
          </p:nvPr>
        </p:nvSpPr>
        <p:spPr>
          <a:xfrm>
            <a:off x="34290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sldNum" idx="12"/>
          </p:nvPr>
        </p:nvSpPr>
        <p:spPr>
          <a:xfrm>
            <a:off x="6705600" y="62484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Tahoma"/>
              <a:buNone/>
            </a:pPr>
            <a:fld id="{00000000-1234-1234-1234-123412341234}" type="slidenum">
              <a:rPr lang="en-US" sz="1000" b="0" i="0" u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lang="en-US" sz="1000" b="0" i="0" u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15797829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Tahoma"/>
              <a:buNone/>
            </a:pPr>
            <a:fld id="{00000000-1234-1234-1234-123412341234}" type="slidenum">
              <a:rPr lang="en-US" sz="1000" b="0" i="0" u="none" smtClean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lang="en-US" sz="1000" b="0" i="0" u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Tahoma"/>
              <a:buNone/>
            </a:pPr>
            <a:fld id="{00000000-1234-1234-1234-123412341234}" type="slidenum">
              <a:rPr lang="en-US" sz="1000" b="0" i="0" u="none" smtClean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lang="en-US" sz="1000" b="0" i="0" u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Tahoma"/>
              <a:buNone/>
            </a:pPr>
            <a:fld id="{00000000-1234-1234-1234-123412341234}" type="slidenum">
              <a:rPr lang="en-US" sz="1000" b="0" i="0" u="none" smtClean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lang="en-US" sz="1000" b="0" i="0" u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Tahoma"/>
              <a:buNone/>
            </a:pPr>
            <a:fld id="{00000000-1234-1234-1234-123412341234}" type="slidenum">
              <a:rPr lang="en-US" sz="1000" b="0" i="0" u="none" smtClean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lang="en-US" sz="1000" b="0" i="0" u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Tahoma"/>
              <a:buNone/>
            </a:pPr>
            <a:fld id="{00000000-1234-1234-1234-123412341234}" type="slidenum">
              <a:rPr lang="en-US" sz="1000" b="0" i="0" u="none" smtClean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lang="en-US" sz="1000" b="0" i="0" u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Tahoma"/>
              <a:buNone/>
            </a:pPr>
            <a:fld id="{00000000-1234-1234-1234-123412341234}" type="slidenum">
              <a:rPr lang="en-US" sz="1000" b="0" i="0" u="none" smtClean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lang="en-US" sz="1000" b="0" i="0" u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Tahoma"/>
              <a:buNone/>
            </a:pPr>
            <a:fld id="{00000000-1234-1234-1234-123412341234}" type="slidenum">
              <a:rPr lang="en-US" sz="1000" b="0" i="0" u="none" smtClean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lang="en-US" sz="1000" b="0" i="0" u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Tahoma"/>
              <a:buNone/>
            </a:pPr>
            <a:fld id="{00000000-1234-1234-1234-123412341234}" type="slidenum">
              <a:rPr lang="en-US" sz="1000" b="0" i="0" u="none" smtClean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lang="en-US" sz="1000" b="0" i="0" u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Tahoma"/>
              <a:buNone/>
            </a:pPr>
            <a:fld id="{00000000-1234-1234-1234-123412341234}" type="slidenum">
              <a:rPr lang="en-US" sz="1000" b="0" i="0" u="none" smtClean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lang="en-US" sz="1000" b="0" i="0" u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1410675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  <p:sldLayoutId id="2147483798" r:id="rId12"/>
    <p:sldLayoutId id="2147483799" r:id="rId13"/>
    <p:sldLayoutId id="2147483800" r:id="rId14"/>
    <p:sldLayoutId id="2147483801" r:id="rId15"/>
    <p:sldLayoutId id="2147483802" r:id="rId16"/>
    <p:sldLayoutId id="2147483803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7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7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4" Type="http://schemas.openxmlformats.org/officeDocument/2006/relationships/image" Target="../media/image19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0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7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4" Type="http://schemas.openxmlformats.org/officeDocument/2006/relationships/image" Target="../media/image7.jpg"/><Relationship Id="rId5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2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Shape 124"/>
          <p:cNvPicPr preferRelativeResize="0"/>
          <p:nvPr/>
        </p:nvPicPr>
        <p:blipFill rotWithShape="1">
          <a:blip r:embed="rId3">
            <a:alphaModFix/>
          </a:blip>
          <a:srcRect l="3725" t="4564" r="3372" b="35379"/>
          <a:stretch/>
        </p:blipFill>
        <p:spPr>
          <a:xfrm>
            <a:off x="265150" y="337625"/>
            <a:ext cx="3745749" cy="2012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5" name="Shape 1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254325" y="401050"/>
            <a:ext cx="2324100" cy="1885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Shape 12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821850" y="208000"/>
            <a:ext cx="1892749" cy="2457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Shape 12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00825" y="3308512"/>
            <a:ext cx="3474401" cy="2605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" name="Shape 128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701600" y="3254100"/>
            <a:ext cx="3390900" cy="2714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hape 186"/>
          <p:cNvSpPr txBox="1">
            <a:spLocks noGrp="1"/>
          </p:cNvSpPr>
          <p:nvPr>
            <p:ph idx="1"/>
          </p:nvPr>
        </p:nvSpPr>
        <p:spPr>
          <a:xfrm>
            <a:off x="533400" y="685800"/>
            <a:ext cx="8312150" cy="5410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ct val="70000"/>
              <a:buFont typeface="Noto Sans Symbols"/>
              <a:buChar char="■"/>
            </a:pPr>
            <a:r>
              <a:rPr lang="en-US" sz="3200" b="0" i="0" u="none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Pea flowers are normally </a:t>
            </a:r>
            <a:r>
              <a:rPr lang="en-US" sz="3200" b="1" i="1" u="sng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self-pollinating</a:t>
            </a:r>
            <a:r>
              <a:rPr lang="en-US" sz="3200" b="0" i="0" u="none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, which means that the sperm cells in pollen fertilize the egg cells in the same flower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ct val="25000"/>
              <a:buFont typeface="Noto Sans Symbols"/>
              <a:buNone/>
            </a:pPr>
            <a:endParaRPr sz="3200" b="0" i="0" u="none" strike="noStrike" cap="none" dirty="0">
              <a:solidFill>
                <a:schemeClr val="tx1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342900" marR="0" lvl="0" indent="-34290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ct val="25000"/>
              <a:buFont typeface="Noto Sans Symbols"/>
              <a:buNone/>
            </a:pPr>
            <a:r>
              <a:rPr lang="en-US" sz="3200" b="0" i="0" u="none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* Seeds produced by self-pollination have a </a:t>
            </a:r>
            <a:r>
              <a:rPr lang="en-US" sz="3200" b="1" i="0" u="sng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single parent</a:t>
            </a:r>
            <a:r>
              <a:rPr lang="en-US" sz="3200" b="0" i="0" u="none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 and inherit all of their characteristics from that parent.</a:t>
            </a:r>
          </a:p>
        </p:txBody>
      </p:sp>
      <p:pic>
        <p:nvPicPr>
          <p:cNvPr id="187" name="Shape 18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43000" y="4572000"/>
            <a:ext cx="1535112" cy="18954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88" name="Shape 18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715000" y="4495800"/>
            <a:ext cx="2247900" cy="2165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1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1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1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Shape 19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Tahoma"/>
              <a:buNone/>
            </a:pPr>
            <a:r>
              <a:rPr lang="en-US" sz="4000" b="1" i="1" u="none" strike="noStrike" cap="none" dirty="0">
                <a:solidFill>
                  <a:schemeClr val="bg2">
                    <a:lumMod val="50000"/>
                  </a:schemeClr>
                </a:solidFill>
                <a:latin typeface="Tahoma"/>
                <a:ea typeface="Tahoma"/>
                <a:cs typeface="Tahoma"/>
                <a:sym typeface="Tahoma"/>
              </a:rPr>
              <a:t>Mendel</a:t>
            </a:r>
            <a:r>
              <a:rPr lang="en-US" sz="4000" b="1" i="1" u="none" strike="noStrike" cap="none" dirty="0">
                <a:solidFill>
                  <a:schemeClr val="bg2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’</a:t>
            </a:r>
            <a:r>
              <a:rPr lang="en-US" sz="4000" b="1" i="1" u="none" strike="noStrike" cap="none" dirty="0">
                <a:solidFill>
                  <a:schemeClr val="bg2">
                    <a:lumMod val="50000"/>
                  </a:schemeClr>
                </a:solidFill>
                <a:latin typeface="Tahoma"/>
                <a:ea typeface="Tahoma"/>
                <a:cs typeface="Tahoma"/>
                <a:sym typeface="Tahoma"/>
              </a:rPr>
              <a:t>s Experiments: Monohybrid crosses</a:t>
            </a:r>
          </a:p>
        </p:txBody>
      </p:sp>
      <p:sp>
        <p:nvSpPr>
          <p:cNvPr id="194" name="Shape 194"/>
          <p:cNvSpPr txBox="1">
            <a:spLocks noGrp="1"/>
          </p:cNvSpPr>
          <p:nvPr>
            <p:ph idx="1"/>
          </p:nvPr>
        </p:nvSpPr>
        <p:spPr>
          <a:xfrm>
            <a:off x="609600" y="1905000"/>
            <a:ext cx="8007350" cy="4190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ct val="70000"/>
              <a:buFont typeface="Noto Sans Symbols"/>
              <a:buChar char="■"/>
            </a:pPr>
            <a:r>
              <a:rPr lang="en-US" sz="3200" b="1" i="0" u="sng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True-Breeding Plants:</a:t>
            </a:r>
            <a:r>
              <a:rPr lang="en-US" sz="3200" b="0" i="0" u="none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  if allowed to self-pollinate, these plants would produce offspring </a:t>
            </a:r>
            <a:r>
              <a:rPr lang="en-US" sz="3200" b="1" i="0" u="sng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identical</a:t>
            </a:r>
            <a:r>
              <a:rPr lang="en-US" sz="3200" b="0" i="0" u="none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 to themselves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ct val="25000"/>
              <a:buFont typeface="Noto Sans Symbols"/>
              <a:buNone/>
            </a:pPr>
            <a:endParaRPr sz="3200" b="0" i="0" u="none" strike="noStrike" cap="none" dirty="0">
              <a:solidFill>
                <a:schemeClr val="tx1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ct val="70000"/>
              <a:buFont typeface="Noto Sans Symbols"/>
              <a:buChar char="■"/>
            </a:pPr>
            <a:r>
              <a:rPr lang="en-US" sz="3200" b="1" i="0" u="sng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Cross Pollination:</a:t>
            </a:r>
            <a:r>
              <a:rPr lang="en-US" sz="3200" b="0" i="0" u="none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 involves two different parent plants that produce seeds </a:t>
            </a:r>
            <a:r>
              <a:rPr lang="en-US" sz="3200" b="1" i="0" u="sng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not genetically identical</a:t>
            </a:r>
            <a:r>
              <a:rPr lang="en-US" sz="3200" b="0" i="0" u="none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 to themselves</a:t>
            </a:r>
          </a:p>
          <a:p>
            <a:pPr marL="342900" marR="0" lvl="0" indent="-342900" algn="l" rtl="0">
              <a:spcBef>
                <a:spcPts val="660"/>
              </a:spcBef>
              <a:spcAft>
                <a:spcPts val="0"/>
              </a:spcAft>
              <a:buClr>
                <a:schemeClr val="hlink"/>
              </a:buClr>
              <a:buSzPct val="70000"/>
              <a:buFont typeface="Noto Sans Symbols"/>
              <a:buNone/>
            </a:pPr>
            <a:endParaRPr sz="3300" b="0" i="0" u="none" strike="noStrike" cap="none" dirty="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"/>
                                        <p:tgtEl>
                                          <p:spTgt spid="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"/>
                                        <p:tgtEl>
                                          <p:spTgt spid="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Shape 199"/>
          <p:cNvSpPr txBox="1">
            <a:spLocks noGrp="1"/>
          </p:cNvSpPr>
          <p:nvPr>
            <p:ph type="title"/>
          </p:nvPr>
        </p:nvSpPr>
        <p:spPr>
          <a:xfrm>
            <a:off x="1143000" y="0"/>
            <a:ext cx="7543800" cy="14319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Tahoma"/>
              <a:buNone/>
            </a:pPr>
            <a:r>
              <a:rPr lang="en-US" sz="4400" b="1" i="0" u="sng" strike="noStrike" cap="none" dirty="0">
                <a:solidFill>
                  <a:schemeClr val="bg2">
                    <a:lumMod val="25000"/>
                  </a:schemeClr>
                </a:solidFill>
                <a:latin typeface="Tahoma"/>
                <a:ea typeface="Tahoma"/>
                <a:cs typeface="Tahoma"/>
                <a:sym typeface="Tahoma"/>
              </a:rPr>
              <a:t>Mendel</a:t>
            </a:r>
            <a:r>
              <a:rPr lang="en-US" sz="4400" b="1" i="0" u="sng" strike="noStrike" cap="none" dirty="0">
                <a:solidFill>
                  <a:schemeClr val="bg2">
                    <a:lumMod val="2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’</a:t>
            </a:r>
            <a:r>
              <a:rPr lang="en-US" sz="4400" b="1" i="0" u="sng" strike="noStrike" cap="none" dirty="0">
                <a:solidFill>
                  <a:schemeClr val="bg2">
                    <a:lumMod val="25000"/>
                  </a:schemeClr>
                </a:solidFill>
                <a:latin typeface="Tahoma"/>
                <a:ea typeface="Tahoma"/>
                <a:cs typeface="Tahoma"/>
                <a:sym typeface="Tahoma"/>
              </a:rPr>
              <a:t>s</a:t>
            </a:r>
            <a:r>
              <a:rPr lang="en-US" sz="4400" b="1" i="0" u="none" strike="noStrike" cap="none" dirty="0">
                <a:solidFill>
                  <a:schemeClr val="bg2">
                    <a:lumMod val="25000"/>
                  </a:schemeClr>
                </a:solidFill>
                <a:latin typeface="Tahoma"/>
                <a:ea typeface="Tahoma"/>
                <a:cs typeface="Tahoma"/>
                <a:sym typeface="Tahoma"/>
              </a:rPr>
              <a:t> Experiments </a:t>
            </a:r>
            <a:r>
              <a:rPr lang="en-US" sz="4400" b="1" i="0" u="none" strike="noStrike" cap="none" dirty="0" err="1">
                <a:solidFill>
                  <a:schemeClr val="bg2">
                    <a:lumMod val="25000"/>
                  </a:schemeClr>
                </a:solidFill>
                <a:latin typeface="Tahoma"/>
                <a:ea typeface="Tahoma"/>
                <a:cs typeface="Tahoma"/>
                <a:sym typeface="Tahoma"/>
              </a:rPr>
              <a:t>cont</a:t>
            </a:r>
            <a:r>
              <a:rPr lang="en-US" sz="4400" b="1" i="0" u="none" strike="noStrike" cap="none" dirty="0">
                <a:solidFill>
                  <a:schemeClr val="bg2">
                    <a:lumMod val="25000"/>
                  </a:schemeClr>
                </a:solidFill>
                <a:latin typeface="Tahoma"/>
                <a:ea typeface="Tahoma"/>
                <a:cs typeface="Tahoma"/>
                <a:sym typeface="Tahoma"/>
              </a:rPr>
              <a:t>…</a:t>
            </a:r>
          </a:p>
        </p:txBody>
      </p:sp>
      <p:sp>
        <p:nvSpPr>
          <p:cNvPr id="200" name="Shape 200"/>
          <p:cNvSpPr txBox="1">
            <a:spLocks noGrp="1"/>
          </p:cNvSpPr>
          <p:nvPr>
            <p:ph idx="1"/>
          </p:nvPr>
        </p:nvSpPr>
        <p:spPr>
          <a:xfrm>
            <a:off x="838200" y="1371600"/>
            <a:ext cx="7315200" cy="54863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ct val="70000"/>
              <a:buFont typeface="Noto Sans Symbols"/>
              <a:buChar char="■"/>
            </a:pPr>
            <a:r>
              <a:rPr lang="en-US" sz="2800" b="0" i="0" u="none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Mendel would cross-pollinate each true-breeding plant and produce a new generation of </a:t>
            </a:r>
            <a:r>
              <a:rPr lang="en-US" sz="2800" b="0" i="0" u="sng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hybrids</a:t>
            </a:r>
            <a:r>
              <a:rPr lang="en-US" sz="2800" b="0" i="0" u="none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.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Tahoma"/>
              <a:buChar char="–"/>
            </a:pPr>
            <a:r>
              <a:rPr lang="en-US" sz="2800" b="0" i="0" u="none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Hybrid- offspring of crosses between parents with different </a:t>
            </a:r>
            <a:r>
              <a:rPr lang="en-US" sz="2800" b="0" i="0" u="sng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traits</a:t>
            </a:r>
            <a:r>
              <a:rPr lang="en-US" sz="2800" b="0" i="0" u="none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.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ct val="70000"/>
              <a:buFont typeface="Noto Sans Symbols"/>
              <a:buChar char="■"/>
            </a:pPr>
            <a:r>
              <a:rPr lang="en-US" sz="2800" b="0" i="0" u="none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Principle of </a:t>
            </a:r>
            <a:r>
              <a:rPr lang="en-US" sz="2800" b="0" i="0" u="sng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dominance</a:t>
            </a:r>
            <a:r>
              <a:rPr lang="en-US" sz="2800" b="0" i="0" u="none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- some alleles are dominant and others are recessive.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Tahoma"/>
              <a:buChar char="–"/>
            </a:pPr>
            <a:r>
              <a:rPr lang="en-US" sz="2800" b="0" i="0" u="sng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Allele</a:t>
            </a:r>
            <a:r>
              <a:rPr lang="en-US" sz="2800" b="0" i="0" u="none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- different forms of the same gene.</a:t>
            </a:r>
          </a:p>
          <a:p>
            <a:pPr marL="1143000" marR="0" lvl="2" indent="-2286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ct val="70000"/>
              <a:buFont typeface="Noto Sans Symbols"/>
              <a:buChar char="■"/>
            </a:pPr>
            <a:r>
              <a:rPr lang="en-US" sz="2800" b="0" i="0" u="sng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Gene </a:t>
            </a:r>
            <a:r>
              <a:rPr lang="en-US" sz="2800" b="0" i="0" u="none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= eye color</a:t>
            </a:r>
          </a:p>
          <a:p>
            <a:pPr marL="1143000" marR="0" lvl="2" indent="-2286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ct val="70000"/>
              <a:buFont typeface="Noto Sans Symbols"/>
              <a:buChar char="■"/>
            </a:pPr>
            <a:r>
              <a:rPr lang="en-US" sz="2800" b="0" i="0" u="sng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Allele</a:t>
            </a:r>
            <a:r>
              <a:rPr lang="en-US" sz="2800" b="0" i="0" u="none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 = blue, brown, black, or green</a:t>
            </a:r>
          </a:p>
        </p:txBody>
      </p:sp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Shape 205"/>
          <p:cNvSpPr txBox="1">
            <a:spLocks noGrp="1"/>
          </p:cNvSpPr>
          <p:nvPr>
            <p:ph type="title"/>
          </p:nvPr>
        </p:nvSpPr>
        <p:spPr>
          <a:xfrm>
            <a:off x="990600" y="-76200"/>
            <a:ext cx="7543800" cy="14319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Tahoma"/>
              <a:buNone/>
            </a:pPr>
            <a:r>
              <a:rPr lang="en-US" sz="4400" b="1" i="0" u="none" strike="noStrike" cap="none" dirty="0">
                <a:solidFill>
                  <a:schemeClr val="bg2">
                    <a:lumMod val="50000"/>
                  </a:schemeClr>
                </a:solidFill>
                <a:latin typeface="Tahoma"/>
                <a:ea typeface="Tahoma"/>
                <a:cs typeface="Tahoma"/>
                <a:sym typeface="Tahoma"/>
              </a:rPr>
              <a:t>Mendel</a:t>
            </a:r>
            <a:r>
              <a:rPr lang="en-US" sz="4400" b="1" i="0" u="none" strike="noStrike" cap="none" dirty="0">
                <a:solidFill>
                  <a:schemeClr val="bg2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’</a:t>
            </a:r>
            <a:r>
              <a:rPr lang="en-US" sz="4400" b="1" i="0" u="none" strike="noStrike" cap="none" dirty="0">
                <a:solidFill>
                  <a:schemeClr val="bg2">
                    <a:lumMod val="50000"/>
                  </a:schemeClr>
                </a:solidFill>
                <a:latin typeface="Tahoma"/>
                <a:ea typeface="Tahoma"/>
                <a:cs typeface="Tahoma"/>
                <a:sym typeface="Tahoma"/>
              </a:rPr>
              <a:t>s Experiments </a:t>
            </a:r>
            <a:r>
              <a:rPr lang="en-US" sz="4400" b="1" i="0" u="none" strike="noStrike" cap="none" dirty="0" err="1">
                <a:solidFill>
                  <a:schemeClr val="bg2">
                    <a:lumMod val="50000"/>
                  </a:schemeClr>
                </a:solidFill>
                <a:latin typeface="Tahoma"/>
                <a:ea typeface="Tahoma"/>
                <a:cs typeface="Tahoma"/>
                <a:sym typeface="Tahoma"/>
              </a:rPr>
              <a:t>cont</a:t>
            </a:r>
            <a:r>
              <a:rPr lang="en-US" sz="4400" b="1" i="0" u="none" strike="noStrike" cap="none" dirty="0">
                <a:solidFill>
                  <a:schemeClr val="bg2">
                    <a:lumMod val="50000"/>
                  </a:schemeClr>
                </a:solidFill>
                <a:latin typeface="Tahoma"/>
                <a:ea typeface="Tahoma"/>
                <a:cs typeface="Tahoma"/>
                <a:sym typeface="Tahoma"/>
              </a:rPr>
              <a:t>…</a:t>
            </a:r>
          </a:p>
        </p:txBody>
      </p:sp>
      <p:sp>
        <p:nvSpPr>
          <p:cNvPr id="206" name="Shape 206"/>
          <p:cNvSpPr txBox="1">
            <a:spLocks noGrp="1"/>
          </p:cNvSpPr>
          <p:nvPr>
            <p:ph idx="1"/>
          </p:nvPr>
        </p:nvSpPr>
        <p:spPr>
          <a:xfrm>
            <a:off x="1066800" y="1905000"/>
            <a:ext cx="6934199" cy="4724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ct val="70000"/>
              <a:buFont typeface="Noto Sans Symbols"/>
              <a:buChar char="■"/>
            </a:pPr>
            <a:r>
              <a:rPr lang="en-US" sz="3200" b="0" i="0" u="none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Principle of dominance </a:t>
            </a:r>
            <a:r>
              <a:rPr lang="en-US" sz="3200" b="0" i="0" u="none" strike="noStrike" cap="none" dirty="0" err="1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cont</a:t>
            </a:r>
            <a:r>
              <a:rPr lang="en-US" sz="3200" b="0" i="0" u="none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…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Tahoma"/>
              <a:buChar char="–"/>
            </a:pPr>
            <a:r>
              <a:rPr lang="en-US" sz="3200" b="0" i="0" u="none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2 alleles are always </a:t>
            </a:r>
            <a:r>
              <a:rPr lang="en-US" sz="3200" b="0" i="0" u="sng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paired</a:t>
            </a:r>
            <a:r>
              <a:rPr lang="en-US" sz="3200" b="0" i="0" u="none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 up.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Tahoma"/>
              <a:buChar char="–"/>
            </a:pPr>
            <a:r>
              <a:rPr lang="en-US" sz="3200" b="0" i="0" u="none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The </a:t>
            </a:r>
            <a:r>
              <a:rPr lang="en-US" sz="3200" b="0" i="0" u="sng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dominant</a:t>
            </a:r>
            <a:r>
              <a:rPr lang="en-US" sz="3200" b="0" i="0" u="none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 allele will be expressed.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Tahoma"/>
              <a:buChar char="–"/>
            </a:pPr>
            <a:r>
              <a:rPr lang="en-US" sz="3200" b="0" i="0" u="none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The recessive allele will only be expressed if paired with another </a:t>
            </a:r>
            <a:r>
              <a:rPr lang="en-US" sz="3200" b="0" i="0" u="sng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recessive</a:t>
            </a:r>
            <a:r>
              <a:rPr lang="en-US" sz="3200" b="0" i="0" u="none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.</a:t>
            </a:r>
          </a:p>
        </p:txBody>
      </p:sp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1" name="Shape 2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71600" y="0"/>
            <a:ext cx="6435725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2" name="Shape 2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400300" y="1114425"/>
            <a:ext cx="4343400" cy="4629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Shape 217"/>
          <p:cNvSpPr txBox="1">
            <a:spLocks noGrp="1"/>
          </p:cNvSpPr>
          <p:nvPr>
            <p:ph type="title"/>
          </p:nvPr>
        </p:nvSpPr>
        <p:spPr>
          <a:xfrm>
            <a:off x="457200" y="0"/>
            <a:ext cx="8385174" cy="14319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Tahoma"/>
              <a:buNone/>
            </a:pPr>
            <a:r>
              <a:rPr lang="en-US" sz="4400" b="1" i="0" u="sng" strike="noStrike" cap="none" dirty="0">
                <a:solidFill>
                  <a:schemeClr val="bg2">
                    <a:lumMod val="50000"/>
                  </a:schemeClr>
                </a:solidFill>
                <a:latin typeface="Tahoma"/>
                <a:ea typeface="Tahoma"/>
                <a:cs typeface="Tahoma"/>
                <a:sym typeface="Tahoma"/>
              </a:rPr>
              <a:t>Genes and Dominance:</a:t>
            </a:r>
          </a:p>
        </p:txBody>
      </p:sp>
      <p:sp>
        <p:nvSpPr>
          <p:cNvPr id="218" name="Shape 218"/>
          <p:cNvSpPr txBox="1">
            <a:spLocks noGrp="1"/>
          </p:cNvSpPr>
          <p:nvPr>
            <p:ph idx="1"/>
          </p:nvPr>
        </p:nvSpPr>
        <p:spPr>
          <a:xfrm>
            <a:off x="762000" y="1295400"/>
            <a:ext cx="8007350" cy="4190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ct val="70000"/>
              <a:buFont typeface="Noto Sans Symbols"/>
              <a:buChar char="■"/>
            </a:pPr>
            <a:r>
              <a:rPr lang="en-US" sz="3200" b="1" i="0" u="sng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Traits (phenotype):</a:t>
            </a:r>
            <a:r>
              <a:rPr lang="en-US" sz="3200" b="0" i="0" u="none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  specific </a:t>
            </a:r>
            <a:r>
              <a:rPr lang="en-US" sz="3200" b="1" i="0" u="sng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characteristics</a:t>
            </a:r>
            <a:r>
              <a:rPr lang="en-US" sz="3200" b="0" i="0" u="none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 that vary from one individual to another</a:t>
            </a:r>
          </a:p>
          <a:p>
            <a:pPr marL="1143000" marR="0" lvl="2" indent="-228600" algn="l" rtl="0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chemeClr val="hlink"/>
              </a:buClr>
              <a:buSzPct val="70000"/>
              <a:buFont typeface="Noto Sans Symbols"/>
              <a:buChar char="■"/>
            </a:pPr>
            <a:r>
              <a:rPr lang="en-US" sz="2600" b="1" i="0" u="none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Example:</a:t>
            </a:r>
            <a:r>
              <a:rPr lang="en-US" sz="2600" b="0" i="0" u="none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en-US" sz="2600" b="1" i="0" u="sng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seed color and plant height</a:t>
            </a:r>
          </a:p>
          <a:p>
            <a:pPr marL="2057400" marR="0" lvl="4" indent="-228600" algn="l" rtl="0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hlink"/>
              </a:buClr>
              <a:buSzPct val="70000"/>
              <a:buFont typeface="Noto Sans Symbols"/>
              <a:buNone/>
            </a:pPr>
            <a:endParaRPr sz="2200" b="0" i="0" u="none" strike="noStrike" cap="none" dirty="0">
              <a:solidFill>
                <a:schemeClr val="tx1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ct val="70000"/>
              <a:buFont typeface="Noto Sans Symbols"/>
              <a:buChar char="■"/>
            </a:pPr>
            <a:r>
              <a:rPr lang="en-US" sz="3200" b="0" i="0" u="none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Each trait studied by Mendel had two possible outcomes…</a:t>
            </a:r>
          </a:p>
        </p:txBody>
      </p:sp>
      <p:pic>
        <p:nvPicPr>
          <p:cNvPr id="219" name="Shape 2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04800" y="4838700"/>
            <a:ext cx="2019299" cy="20192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20" name="Shape 22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019800" y="4445000"/>
            <a:ext cx="2927350" cy="2412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"/>
                                        <p:tgtEl>
                                          <p:spTgt spid="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"/>
                                        <p:tgtEl>
                                          <p:spTgt spid="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 txBox="1">
            <a:spLocks noGrp="1"/>
          </p:cNvSpPr>
          <p:nvPr>
            <p:ph type="title"/>
          </p:nvPr>
        </p:nvSpPr>
        <p:spPr>
          <a:xfrm>
            <a:off x="457200" y="0"/>
            <a:ext cx="8385174" cy="14319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Tahoma"/>
              <a:buNone/>
            </a:pPr>
            <a:r>
              <a:rPr lang="en-US" sz="2800" b="1" i="0" u="sng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Hybrids:</a:t>
            </a:r>
            <a:r>
              <a:rPr lang="en-US" sz="2800" b="1" i="0" u="none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  the </a:t>
            </a:r>
            <a:r>
              <a:rPr lang="en-US" sz="2800" b="1" i="0" u="sng" strike="noStrike" cap="none" dirty="0">
                <a:solidFill>
                  <a:schemeClr val="accent5"/>
                </a:solidFill>
                <a:latin typeface="Tahoma"/>
                <a:ea typeface="Tahoma"/>
                <a:cs typeface="Tahoma"/>
                <a:sym typeface="Tahoma"/>
              </a:rPr>
              <a:t>offspring</a:t>
            </a:r>
            <a:r>
              <a:rPr lang="en-US" sz="2800" b="1" i="0" u="none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 of crosses between parents with </a:t>
            </a:r>
            <a:r>
              <a:rPr lang="en-US" sz="2800" b="0" i="0" u="sng" strike="noStrike" cap="none" dirty="0">
                <a:solidFill>
                  <a:schemeClr val="accent5"/>
                </a:solidFill>
                <a:latin typeface="Tahoma"/>
                <a:ea typeface="Tahoma"/>
                <a:cs typeface="Tahoma"/>
                <a:sym typeface="Tahoma"/>
              </a:rPr>
              <a:t>different </a:t>
            </a:r>
            <a:r>
              <a:rPr lang="en-US" sz="2800" b="1" i="0" u="none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traits</a:t>
            </a:r>
          </a:p>
        </p:txBody>
      </p:sp>
      <p:sp>
        <p:nvSpPr>
          <p:cNvPr id="226" name="Shape 226"/>
          <p:cNvSpPr txBox="1">
            <a:spLocks noGrp="1"/>
          </p:cNvSpPr>
          <p:nvPr>
            <p:ph idx="1"/>
          </p:nvPr>
        </p:nvSpPr>
        <p:spPr>
          <a:xfrm>
            <a:off x="685800" y="4724400"/>
            <a:ext cx="8007350" cy="2133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ct val="70000"/>
              <a:buFont typeface="Noto Sans Symbols"/>
              <a:buChar char="■"/>
            </a:pPr>
            <a:r>
              <a:rPr lang="en-US" sz="2400" b="0" i="0" u="none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What were those F</a:t>
            </a:r>
            <a:r>
              <a:rPr lang="en-US" sz="2400" b="0" i="0" u="none" strike="noStrike" cap="none" baseline="-25000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1</a:t>
            </a:r>
            <a:r>
              <a:rPr lang="en-US" sz="2400" b="0" i="0" u="none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en-US" sz="2400" b="0" i="0" u="none" strike="noStrike" cap="none" dirty="0" smtClean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(first generation)hybrid </a:t>
            </a:r>
            <a:r>
              <a:rPr lang="en-US" sz="2400" b="0" i="0" u="none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plants like?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ct val="70000"/>
              <a:buFont typeface="Noto Sans Symbols"/>
              <a:buChar char="■"/>
            </a:pPr>
            <a:r>
              <a:rPr lang="en-US" sz="2400" b="0" i="0" u="none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All of the offspring have the character of only </a:t>
            </a:r>
            <a:r>
              <a:rPr lang="en-US" sz="2400" b="1" i="0" u="sng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one</a:t>
            </a:r>
            <a:r>
              <a:rPr lang="en-US" sz="2400" b="0" i="0" u="none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 of the parents!!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ct val="70000"/>
              <a:buFont typeface="Noto Sans Symbols"/>
              <a:buChar char="■"/>
            </a:pPr>
            <a:r>
              <a:rPr lang="en-US" sz="2400" b="0" i="0" u="none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The character of the other parent seemed to have </a:t>
            </a:r>
            <a:r>
              <a:rPr lang="en-US" sz="2400" b="1" i="0" u="sng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disappeared</a:t>
            </a:r>
            <a:r>
              <a:rPr lang="en-US" sz="2400" b="0" i="0" u="none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!</a:t>
            </a:r>
          </a:p>
        </p:txBody>
      </p:sp>
      <p:pic>
        <p:nvPicPr>
          <p:cNvPr id="227" name="Shape 22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28600" y="1295400"/>
            <a:ext cx="8658225" cy="34575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2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"/>
                                        <p:tgtEl>
                                          <p:spTgt spid="2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"/>
                                        <p:tgtEl>
                                          <p:spTgt spid="2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Shape 23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Tahoma"/>
              <a:buNone/>
            </a:pPr>
            <a:r>
              <a:rPr lang="en-US" sz="4400" b="1" i="0" u="none" strike="noStrike" cap="none" dirty="0" smtClean="0">
                <a:solidFill>
                  <a:schemeClr val="bg2">
                    <a:lumMod val="50000"/>
                  </a:schemeClr>
                </a:solidFill>
                <a:latin typeface="Tahoma"/>
                <a:ea typeface="Tahoma"/>
                <a:cs typeface="Tahoma"/>
                <a:sym typeface="Tahoma"/>
              </a:rPr>
              <a:t>Law of Segregation</a:t>
            </a:r>
            <a:endParaRPr lang="en-US" sz="4400" b="1" i="0" u="none" strike="noStrike" cap="none" dirty="0">
              <a:solidFill>
                <a:schemeClr val="bg2">
                  <a:lumMod val="50000"/>
                </a:schemeClr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33" name="Shape 233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ct val="70000"/>
              <a:buFont typeface="Noto Sans Symbols"/>
              <a:buChar char="■"/>
            </a:pPr>
            <a:r>
              <a:rPr lang="en-US" sz="2800" b="0" i="0" u="none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Segregation</a:t>
            </a:r>
          </a:p>
          <a:p>
            <a:pPr marL="742950" marR="0" lvl="1" indent="-28575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Tahoma"/>
              <a:buChar char="–"/>
            </a:pPr>
            <a:r>
              <a:rPr lang="en-US" sz="2800" b="0" i="0" u="none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Do recessive alleles </a:t>
            </a:r>
            <a:r>
              <a:rPr lang="en-US" sz="2800" b="0" i="0" u="sng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disappear</a:t>
            </a:r>
            <a:r>
              <a:rPr lang="en-US" sz="2800" b="0" i="0" u="none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?</a:t>
            </a:r>
          </a:p>
          <a:p>
            <a:pPr marL="742950" marR="0" lvl="1" indent="-28575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Tahoma"/>
              <a:buChar char="–"/>
            </a:pPr>
            <a:r>
              <a:rPr lang="en-US" sz="2800" b="0" i="0" u="none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Answer- </a:t>
            </a:r>
            <a:r>
              <a:rPr lang="en-US" sz="2800" b="0" i="0" u="sng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no</a:t>
            </a:r>
            <a:r>
              <a:rPr lang="en-US" sz="2800" b="0" i="0" u="none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, they are just masked by the </a:t>
            </a:r>
            <a:r>
              <a:rPr lang="en-US" sz="2800" b="0" i="0" u="sng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dominant</a:t>
            </a:r>
            <a:r>
              <a:rPr lang="en-US" sz="2800" b="0" i="0" u="none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 alleles.</a:t>
            </a:r>
          </a:p>
          <a:p>
            <a:pPr marL="742950" marR="0" lvl="1" indent="-28575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Tahoma"/>
              <a:buChar char="–"/>
            </a:pPr>
            <a:r>
              <a:rPr lang="en-US" sz="2800" b="0" i="0" u="sng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Carrier</a:t>
            </a:r>
            <a:r>
              <a:rPr lang="en-US" sz="2800" b="0" i="0" u="none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- a person who carries the unexpressed </a:t>
            </a:r>
            <a:r>
              <a:rPr lang="en-US" sz="2800" b="0" i="0" u="none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recessive allele.</a:t>
            </a:r>
          </a:p>
          <a:p>
            <a:pPr marL="342900" marR="0" lvl="0" indent="-342900" algn="l" rtl="0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ct val="70000"/>
              <a:buFont typeface="Noto Sans Symbols"/>
              <a:buNone/>
            </a:pPr>
            <a:endParaRPr sz="2800" b="0" i="0" u="none" strike="noStrike" cap="none" dirty="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34" name="Shape 234"/>
          <p:cNvSpPr txBox="1">
            <a:spLocks noGrp="1"/>
          </p:cNvSpPr>
          <p:nvPr>
            <p:ph type="body" idx="2"/>
          </p:nvPr>
        </p:nvSpPr>
        <p:spPr>
          <a:xfrm>
            <a:off x="4876800" y="1981200"/>
            <a:ext cx="36956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ct val="70000"/>
              <a:buFont typeface="Noto Sans Symbols"/>
              <a:buNone/>
            </a:pPr>
            <a:endParaRPr sz="32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235" name="Shape 23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800600" y="1676399"/>
            <a:ext cx="3949861" cy="457392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Shape 240"/>
          <p:cNvSpPr txBox="1">
            <a:spLocks noGrp="1"/>
          </p:cNvSpPr>
          <p:nvPr>
            <p:ph type="title"/>
          </p:nvPr>
        </p:nvSpPr>
        <p:spPr>
          <a:xfrm>
            <a:off x="457200" y="228600"/>
            <a:ext cx="8385174" cy="990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Tahoma"/>
              <a:buNone/>
            </a:pPr>
            <a:r>
              <a:rPr lang="en-US" sz="4400" b="1" i="0" u="none" strike="noStrike" cap="none" dirty="0">
                <a:solidFill>
                  <a:schemeClr val="bg2">
                    <a:lumMod val="50000"/>
                  </a:schemeClr>
                </a:solidFill>
                <a:latin typeface="Tahoma"/>
                <a:ea typeface="Tahoma"/>
                <a:cs typeface="Tahoma"/>
                <a:sym typeface="Tahoma"/>
              </a:rPr>
              <a:t>Explaining the F1 Cross:</a:t>
            </a:r>
          </a:p>
        </p:txBody>
      </p:sp>
      <p:sp>
        <p:nvSpPr>
          <p:cNvPr id="241" name="Shape 241"/>
          <p:cNvSpPr txBox="1">
            <a:spLocks noGrp="1"/>
          </p:cNvSpPr>
          <p:nvPr>
            <p:ph idx="1"/>
          </p:nvPr>
        </p:nvSpPr>
        <p:spPr>
          <a:xfrm>
            <a:off x="838200" y="1143000"/>
            <a:ext cx="8007350" cy="4190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ct val="70000"/>
              <a:buFont typeface="Noto Sans Symbols"/>
              <a:buChar char="■"/>
            </a:pPr>
            <a:r>
              <a:rPr lang="en-US" sz="3200" b="1" i="0" u="sng" dirty="0" smtClean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Law of Segregation</a:t>
            </a:r>
            <a:r>
              <a:rPr lang="en-US" sz="3200" b="1" i="0" u="sng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:</a:t>
            </a:r>
            <a:r>
              <a:rPr lang="en-US" sz="3200" b="0" i="0" u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 at some point the allele for shortness had been </a:t>
            </a:r>
            <a:r>
              <a:rPr lang="en-US" sz="3200" b="1" i="0" u="sng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SEPARATED</a:t>
            </a:r>
            <a:r>
              <a:rPr lang="en-US" sz="3200" b="0" i="0" u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 from the allele for tallness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ct val="25000"/>
              <a:buFont typeface="Noto Sans Symbols"/>
              <a:buNone/>
            </a:pPr>
            <a:endParaRPr sz="3200" b="0" i="0" u="none" dirty="0">
              <a:solidFill>
                <a:schemeClr val="tx1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ct val="70000"/>
              <a:buFont typeface="Noto Sans Symbols"/>
              <a:buChar char="■"/>
            </a:pPr>
            <a:r>
              <a:rPr lang="en-US" sz="3200" b="0" i="0" u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♦ This probably happened with the formation of the </a:t>
            </a:r>
            <a:r>
              <a:rPr lang="en-US" sz="3200" b="1" i="0" u="sng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GAMETES</a:t>
            </a:r>
            <a:r>
              <a:rPr lang="en-US" sz="3200" b="0" i="0" u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 or sex cells</a:t>
            </a:r>
            <a:r>
              <a:rPr lang="en-US" sz="3200" b="0" i="0" u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.</a:t>
            </a:r>
          </a:p>
        </p:txBody>
      </p:sp>
      <p:pic>
        <p:nvPicPr>
          <p:cNvPr id="242" name="Shape 24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76400" y="4572000"/>
            <a:ext cx="2505075" cy="2030412"/>
          </a:xfrm>
          <a:prstGeom prst="rect">
            <a:avLst/>
          </a:prstGeom>
          <a:noFill/>
          <a:ln>
            <a:noFill/>
          </a:ln>
        </p:spPr>
      </p:pic>
      <p:pic>
        <p:nvPicPr>
          <p:cNvPr id="243" name="Shape 24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105400" y="4648200"/>
            <a:ext cx="3314700" cy="1866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2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2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Shape 248"/>
          <p:cNvSpPr txBox="1">
            <a:spLocks noGrp="1"/>
          </p:cNvSpPr>
          <p:nvPr>
            <p:ph type="title"/>
          </p:nvPr>
        </p:nvSpPr>
        <p:spPr>
          <a:xfrm>
            <a:off x="354956" y="259777"/>
            <a:ext cx="6347713" cy="1320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Tahoma"/>
              <a:buNone/>
            </a:pPr>
            <a:r>
              <a:rPr lang="en-US" sz="4400" b="1" i="1" u="none" strike="noStrike" cap="none" dirty="0">
                <a:solidFill>
                  <a:schemeClr val="bg2">
                    <a:lumMod val="50000"/>
                  </a:schemeClr>
                </a:solidFill>
                <a:latin typeface="Tahoma"/>
                <a:ea typeface="Tahoma"/>
                <a:cs typeface="Tahoma"/>
                <a:sym typeface="Tahoma"/>
              </a:rPr>
              <a:t>Mendel</a:t>
            </a:r>
            <a:r>
              <a:rPr lang="en-US" sz="4400" b="1" i="1" u="none" strike="noStrike" cap="none" dirty="0">
                <a:solidFill>
                  <a:schemeClr val="bg2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’</a:t>
            </a:r>
            <a:r>
              <a:rPr lang="en-US" sz="4400" b="1" i="1" u="none" strike="noStrike" cap="none" dirty="0">
                <a:solidFill>
                  <a:schemeClr val="bg2">
                    <a:lumMod val="50000"/>
                  </a:schemeClr>
                </a:solidFill>
                <a:latin typeface="Tahoma"/>
                <a:ea typeface="Tahoma"/>
                <a:cs typeface="Tahoma"/>
                <a:sym typeface="Tahoma"/>
              </a:rPr>
              <a:t>s Conclusions:</a:t>
            </a:r>
          </a:p>
        </p:txBody>
      </p:sp>
      <p:sp>
        <p:nvSpPr>
          <p:cNvPr id="249" name="Shape 249"/>
          <p:cNvSpPr txBox="1">
            <a:spLocks noGrp="1"/>
          </p:cNvSpPr>
          <p:nvPr>
            <p:ph idx="1"/>
          </p:nvPr>
        </p:nvSpPr>
        <p:spPr>
          <a:xfrm>
            <a:off x="985836" y="1813368"/>
            <a:ext cx="8153399" cy="5333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609600" marR="0" lvl="0" indent="-609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ct val="25000"/>
              <a:buFont typeface="Noto Sans Symbols"/>
              <a:buNone/>
            </a:pPr>
            <a:r>
              <a:rPr lang="en-US" sz="3200" b="0" i="0" u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1.   Traits are determined by </a:t>
            </a:r>
            <a:r>
              <a:rPr lang="en-US" sz="3200" b="1" i="0" u="sng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genes</a:t>
            </a:r>
            <a:r>
              <a:rPr lang="en-US" sz="3200" b="0" i="0" u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 that are passed from one generation to the next.</a:t>
            </a:r>
          </a:p>
          <a:p>
            <a:pPr marL="990600" marR="0" lvl="1" indent="-53340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Tahoma"/>
              <a:buChar char="–"/>
            </a:pPr>
            <a:r>
              <a:rPr lang="en-US" sz="3200" b="1" i="0" u="sng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Genes:</a:t>
            </a:r>
            <a:r>
              <a:rPr lang="en-US" sz="3200" b="0" i="0" u="none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  segments of </a:t>
            </a:r>
            <a:r>
              <a:rPr lang="en-US" sz="3200" b="1" i="0" u="sng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DNA</a:t>
            </a:r>
            <a:r>
              <a:rPr lang="en-US" sz="3200" b="0" i="0" u="none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 that determine traits</a:t>
            </a:r>
          </a:p>
          <a:p>
            <a:pPr marL="990600" marR="0" lvl="1" indent="-53340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Tahoma"/>
              <a:buChar char="–"/>
            </a:pPr>
            <a:r>
              <a:rPr lang="en-US" sz="3200" b="1" i="0" u="sng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Alleles:</a:t>
            </a:r>
            <a:r>
              <a:rPr lang="en-US" sz="3200" b="0" i="0" u="none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  different forms of a gene that code for the </a:t>
            </a:r>
            <a:r>
              <a:rPr lang="en-US" sz="3200" b="1" i="0" u="sng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same</a:t>
            </a:r>
            <a:r>
              <a:rPr lang="en-US" sz="3200" b="0" i="0" u="none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 trait</a:t>
            </a:r>
          </a:p>
          <a:p>
            <a:pPr marL="1371600" marR="0" lvl="2" indent="-45720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ct val="70000"/>
              <a:buFont typeface="Noto Sans Symbols"/>
              <a:buChar char="■"/>
            </a:pPr>
            <a:r>
              <a:rPr lang="en-US" sz="3200" b="1" i="0" u="none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Example:</a:t>
            </a:r>
            <a:r>
              <a:rPr lang="en-US" sz="3200" b="0" i="0" u="none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  the gene for plant height in one form produces tall plants and in another form produces </a:t>
            </a:r>
            <a:r>
              <a:rPr lang="en-US" sz="3200" b="0" i="0" u="none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short plants</a:t>
            </a:r>
          </a:p>
          <a:p>
            <a:pPr marL="342900" marR="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ct val="70000"/>
              <a:buFont typeface="Noto Sans Symbols"/>
              <a:buNone/>
            </a:pPr>
            <a:endParaRPr sz="3200" b="0" i="0" u="none" strike="noStrike" cap="none" dirty="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250" name="Shape 25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5181600"/>
            <a:ext cx="1365250" cy="1365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1" name="Shape 25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047036" y="0"/>
            <a:ext cx="1092199" cy="13477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2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2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"/>
                                        <p:tgtEl>
                                          <p:spTgt spid="2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"/>
                                        <p:tgtEl>
                                          <p:spTgt spid="2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"/>
                                        <p:tgtEl>
                                          <p:spTgt spid="2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 txBox="1">
            <a:spLocks noGrp="1"/>
          </p:cNvSpPr>
          <p:nvPr>
            <p:ph type="ctrTitle"/>
          </p:nvPr>
        </p:nvSpPr>
        <p:spPr>
          <a:xfrm>
            <a:off x="544010" y="1661409"/>
            <a:ext cx="8229600" cy="14319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Tahoma"/>
              <a:buNone/>
            </a:pPr>
            <a:r>
              <a:rPr lang="en-US" sz="4400" b="1" i="0" u="none" strike="noStrike" cap="none" smtClean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Notes</a:t>
            </a:r>
            <a:r>
              <a:rPr lang="en-US" sz="4400" b="1" i="0" u="none" strike="noStrike" cap="none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: </a:t>
            </a:r>
            <a:r>
              <a:rPr lang="en-US" sz="4400" b="1" smtClean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Mendelian Genetics</a:t>
            </a:r>
            <a:endParaRPr lang="en-US" sz="4400" b="1" i="0" u="none" strike="noStrike" cap="none" dirty="0">
              <a:solidFill>
                <a:schemeClr val="tx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34" name="Shape 134"/>
          <p:cNvSpPr txBox="1">
            <a:spLocks noGrp="1"/>
          </p:cNvSpPr>
          <p:nvPr>
            <p:ph type="subTitle" idx="1"/>
          </p:nvPr>
        </p:nvSpPr>
        <p:spPr>
          <a:xfrm>
            <a:off x="544010" y="3388489"/>
            <a:ext cx="8077199" cy="2971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ct val="25000"/>
              <a:buFont typeface="Noto Sans Symbols"/>
              <a:buNone/>
            </a:pPr>
            <a:r>
              <a:rPr lang="en-US" sz="3200" b="1" i="0" u="none" strike="noStrike" cap="none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Objective 12: </a:t>
            </a:r>
            <a:r>
              <a:rPr lang="en-US" sz="3200" b="0" i="0" u="none" strike="noStrike" cap="none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Predict offspring ratios based on a variety of inheritance patterns (including: dominance, co-dominance, incomplete dominance, multiple alleles, polygenic, and sex-linked traits)</a:t>
            </a:r>
          </a:p>
        </p:txBody>
      </p:sp>
    </p:spTree>
  </p:cSld>
  <p:clrMapOvr>
    <a:masterClrMapping/>
  </p:clrMapOvr>
  <p:transition spd="slow">
    <p:cut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Shape 256"/>
          <p:cNvSpPr txBox="1">
            <a:spLocks noGrp="1"/>
          </p:cNvSpPr>
          <p:nvPr>
            <p:ph type="title"/>
          </p:nvPr>
        </p:nvSpPr>
        <p:spPr>
          <a:xfrm>
            <a:off x="0" y="0"/>
            <a:ext cx="8385174" cy="10509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Tahoma"/>
              <a:buNone/>
            </a:pPr>
            <a:r>
              <a:rPr lang="en-US" sz="4400" b="1" i="1" u="none" strike="noStrike" cap="none" dirty="0">
                <a:solidFill>
                  <a:schemeClr val="bg2">
                    <a:lumMod val="50000"/>
                  </a:schemeClr>
                </a:solidFill>
                <a:latin typeface="Tahoma"/>
                <a:ea typeface="Tahoma"/>
                <a:cs typeface="Tahoma"/>
                <a:sym typeface="Tahoma"/>
              </a:rPr>
              <a:t>Mendel</a:t>
            </a:r>
            <a:r>
              <a:rPr lang="en-US" sz="4400" b="1" i="1" u="none" strike="noStrike" cap="none" dirty="0">
                <a:solidFill>
                  <a:schemeClr val="bg2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’</a:t>
            </a:r>
            <a:r>
              <a:rPr lang="en-US" sz="4400" b="1" i="1" u="none" strike="noStrike" cap="none" dirty="0">
                <a:solidFill>
                  <a:schemeClr val="bg2">
                    <a:lumMod val="50000"/>
                  </a:schemeClr>
                </a:solidFill>
                <a:latin typeface="Tahoma"/>
                <a:ea typeface="Tahoma"/>
                <a:cs typeface="Tahoma"/>
                <a:sym typeface="Tahoma"/>
              </a:rPr>
              <a:t>s Conclusions:</a:t>
            </a:r>
          </a:p>
        </p:txBody>
      </p:sp>
      <p:sp>
        <p:nvSpPr>
          <p:cNvPr id="257" name="Shape 257"/>
          <p:cNvSpPr txBox="1">
            <a:spLocks noGrp="1"/>
          </p:cNvSpPr>
          <p:nvPr>
            <p:ph idx="1"/>
          </p:nvPr>
        </p:nvSpPr>
        <p:spPr>
          <a:xfrm>
            <a:off x="0" y="838200"/>
            <a:ext cx="9144000" cy="4190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609600" marR="0" lvl="0" indent="-609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ct val="25000"/>
              <a:buFont typeface="Noto Sans Symbols"/>
              <a:buNone/>
            </a:pPr>
            <a:r>
              <a:rPr lang="en-US" sz="3200" b="1" i="0" u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2</a:t>
            </a:r>
            <a:r>
              <a:rPr lang="en-US" sz="3200" b="1" i="0" u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. </a:t>
            </a:r>
            <a:r>
              <a:rPr lang="en-US" sz="3200" b="1" i="0" u="none" dirty="0" smtClean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2. </a:t>
            </a:r>
            <a:r>
              <a:rPr lang="en-US" sz="3200" b="1" i="0" u="sng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Principle of Dominance:</a:t>
            </a:r>
            <a:r>
              <a:rPr lang="en-US" sz="3200" b="0" i="0" u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  some alleles are </a:t>
            </a:r>
            <a:r>
              <a:rPr lang="en-US" sz="3200" b="1" i="0" u="sng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dominant</a:t>
            </a:r>
            <a:r>
              <a:rPr lang="en-US" sz="3200" b="0" i="0" u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 and others are </a:t>
            </a:r>
            <a:r>
              <a:rPr lang="en-US" sz="3200" b="1" i="0" u="sng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recessive</a:t>
            </a:r>
          </a:p>
          <a:p>
            <a:pPr marL="990600" marR="0" lvl="1" indent="-5334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Tahoma"/>
              <a:buChar char="–"/>
            </a:pPr>
            <a:r>
              <a:rPr lang="en-US" sz="3200" b="0" i="0" u="none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An organism with a dominant allele for a trait will </a:t>
            </a:r>
            <a:r>
              <a:rPr lang="en-US" sz="3200" b="1" i="0" u="sng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always</a:t>
            </a:r>
            <a:r>
              <a:rPr lang="en-US" sz="3200" b="0" i="0" u="none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 exhibit that trait.</a:t>
            </a:r>
          </a:p>
          <a:p>
            <a:pPr marL="990600" marR="0" lvl="1" indent="-5334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Tahoma"/>
              <a:buChar char="–"/>
            </a:pPr>
            <a:r>
              <a:rPr lang="en-US" sz="3200" b="0" i="0" u="none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An organism with a recessive allele for a trait will </a:t>
            </a:r>
            <a:r>
              <a:rPr lang="en-US" sz="3200" b="1" i="0" u="sng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only</a:t>
            </a:r>
            <a:r>
              <a:rPr lang="en-US" sz="3200" b="0" i="0" u="none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 exhibit that trait if the dominant allele is </a:t>
            </a:r>
            <a:r>
              <a:rPr lang="en-US" sz="3200" b="1" i="0" u="sng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NOT</a:t>
            </a:r>
            <a:r>
              <a:rPr lang="en-US" sz="3200" b="0" i="0" u="none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 present</a:t>
            </a:r>
          </a:p>
        </p:txBody>
      </p:sp>
      <p:pic>
        <p:nvPicPr>
          <p:cNvPr id="258" name="Shape 25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57200" y="4724400"/>
            <a:ext cx="2181224" cy="1966911"/>
          </a:xfrm>
          <a:prstGeom prst="rect">
            <a:avLst/>
          </a:prstGeom>
          <a:noFill/>
          <a:ln>
            <a:noFill/>
          </a:ln>
        </p:spPr>
      </p:pic>
      <p:pic>
        <p:nvPicPr>
          <p:cNvPr id="259" name="Shape 25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162800" y="4037012"/>
            <a:ext cx="1958974" cy="28209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2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2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"/>
                                        <p:tgtEl>
                                          <p:spTgt spid="2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Shape 264"/>
          <p:cNvSpPr txBox="1">
            <a:spLocks noGrp="1"/>
          </p:cNvSpPr>
          <p:nvPr>
            <p:ph type="title"/>
          </p:nvPr>
        </p:nvSpPr>
        <p:spPr>
          <a:xfrm>
            <a:off x="528577" y="127000"/>
            <a:ext cx="6347713" cy="1320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Tahoma"/>
              <a:buNone/>
            </a:pPr>
            <a:r>
              <a:rPr lang="en-US" sz="4400" b="1" i="0" u="none" strike="noStrike" cap="none" dirty="0">
                <a:solidFill>
                  <a:schemeClr val="bg2">
                    <a:lumMod val="50000"/>
                  </a:schemeClr>
                </a:solidFill>
                <a:latin typeface="Tahoma"/>
                <a:ea typeface="Tahoma"/>
                <a:cs typeface="Tahoma"/>
                <a:sym typeface="Tahoma"/>
              </a:rPr>
              <a:t>Genetics and Probability</a:t>
            </a:r>
          </a:p>
        </p:txBody>
      </p:sp>
      <p:sp>
        <p:nvSpPr>
          <p:cNvPr id="265" name="Shape 265"/>
          <p:cNvSpPr txBox="1">
            <a:spLocks noGrp="1"/>
          </p:cNvSpPr>
          <p:nvPr>
            <p:ph idx="1"/>
          </p:nvPr>
        </p:nvSpPr>
        <p:spPr>
          <a:xfrm>
            <a:off x="1066800" y="1447800"/>
            <a:ext cx="7010400" cy="50291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ct val="70000"/>
              <a:buFont typeface="Noto Sans Symbols"/>
              <a:buChar char="■"/>
            </a:pPr>
            <a:r>
              <a:rPr lang="en-US" sz="3200" b="0" i="0" u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The principle of </a:t>
            </a:r>
            <a:r>
              <a:rPr lang="en-US" sz="3200" b="0" i="0" u="sng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probability</a:t>
            </a:r>
            <a:r>
              <a:rPr lang="en-US" sz="3200" b="0" i="0" u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 can be used to predict the outcomes of genetic crosses.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ct val="70000"/>
              <a:buFont typeface="Noto Sans Symbols"/>
              <a:buChar char="■"/>
            </a:pPr>
            <a:r>
              <a:rPr lang="en-US" sz="3200" b="0" i="0" u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Punnett </a:t>
            </a:r>
            <a:r>
              <a:rPr lang="en-US" sz="3200" b="0" i="0" u="sng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Squares</a:t>
            </a:r>
          </a:p>
          <a:p>
            <a:pPr marL="742950" marR="0" lvl="1" indent="-28575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Tahoma"/>
              <a:buChar char="–"/>
            </a:pPr>
            <a:r>
              <a:rPr lang="en-US" sz="3200" b="0" i="0" u="none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Used to predict gene combinations from a </a:t>
            </a:r>
            <a:r>
              <a:rPr lang="en-US" sz="3200" b="0" i="0" u="sng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genetic</a:t>
            </a:r>
            <a:r>
              <a:rPr lang="en-US" sz="3200" b="0" i="0" u="none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 cross.</a:t>
            </a:r>
          </a:p>
          <a:p>
            <a:pPr marL="742950" marR="0" lvl="1" indent="-28575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Tahoma"/>
              <a:buChar char="–"/>
            </a:pPr>
            <a:r>
              <a:rPr lang="en-US" sz="3200" b="0" i="0" u="sng" strike="noStrike" cap="none" dirty="0">
                <a:solidFill>
                  <a:schemeClr val="accent5"/>
                </a:solidFill>
                <a:latin typeface="Tahoma"/>
                <a:ea typeface="Tahoma"/>
                <a:cs typeface="Tahoma"/>
                <a:sym typeface="Tahoma"/>
              </a:rPr>
              <a:t>Genotype</a:t>
            </a:r>
            <a:r>
              <a:rPr lang="en-US" sz="3200" b="0" i="0" u="none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- genetic make-up</a:t>
            </a:r>
          </a:p>
          <a:p>
            <a:pPr marL="742950" marR="0" lvl="1" indent="-28575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Tahoma"/>
              <a:buChar char="–"/>
            </a:pPr>
            <a:r>
              <a:rPr lang="en-US" sz="3200" b="0" i="0" u="sng" strike="noStrike" cap="none" dirty="0">
                <a:solidFill>
                  <a:schemeClr val="accent5"/>
                </a:solidFill>
                <a:latin typeface="Tahoma"/>
                <a:ea typeface="Tahoma"/>
                <a:cs typeface="Tahoma"/>
                <a:sym typeface="Tahoma"/>
              </a:rPr>
              <a:t>Phenotype</a:t>
            </a:r>
            <a:r>
              <a:rPr lang="en-US" sz="3200" b="0" i="0" u="none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- physical characteristics</a:t>
            </a:r>
          </a:p>
        </p:txBody>
      </p:sp>
    </p:spTree>
  </p:cSld>
  <p:clrMapOvr>
    <a:masterClrMapping/>
  </p:clrMapOvr>
  <p:transition spd="slow">
    <p:cut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Shape 27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Tahoma"/>
              <a:buNone/>
            </a:pPr>
            <a:r>
              <a:rPr lang="en-US" sz="4400" b="1" i="0" u="none" strike="noStrike" cap="none" dirty="0">
                <a:solidFill>
                  <a:schemeClr val="bg2">
                    <a:lumMod val="50000"/>
                  </a:schemeClr>
                </a:solidFill>
                <a:latin typeface="Tahoma"/>
                <a:ea typeface="Tahoma"/>
                <a:cs typeface="Tahoma"/>
                <a:sym typeface="Tahoma"/>
              </a:rPr>
              <a:t>Genetics and Probability </a:t>
            </a:r>
            <a:r>
              <a:rPr lang="en-US" sz="4400" b="1" i="0" u="none" strike="noStrike" cap="none" dirty="0" err="1">
                <a:solidFill>
                  <a:schemeClr val="bg2">
                    <a:lumMod val="50000"/>
                  </a:schemeClr>
                </a:solidFill>
                <a:latin typeface="Tahoma"/>
                <a:ea typeface="Tahoma"/>
                <a:cs typeface="Tahoma"/>
                <a:sym typeface="Tahoma"/>
              </a:rPr>
              <a:t>cont</a:t>
            </a:r>
            <a:r>
              <a:rPr lang="en-US" sz="4400" b="1" i="0" u="none" strike="noStrike" cap="none" dirty="0">
                <a:solidFill>
                  <a:schemeClr val="bg2">
                    <a:lumMod val="50000"/>
                  </a:schemeClr>
                </a:solidFill>
                <a:latin typeface="Tahoma"/>
                <a:ea typeface="Tahoma"/>
                <a:cs typeface="Tahoma"/>
                <a:sym typeface="Tahoma"/>
              </a:rPr>
              <a:t>…</a:t>
            </a:r>
          </a:p>
        </p:txBody>
      </p:sp>
      <p:sp>
        <p:nvSpPr>
          <p:cNvPr id="271" name="Shape 271"/>
          <p:cNvSpPr txBox="1">
            <a:spLocks noGrp="1"/>
          </p:cNvSpPr>
          <p:nvPr>
            <p:ph idx="1"/>
          </p:nvPr>
        </p:nvSpPr>
        <p:spPr>
          <a:xfrm>
            <a:off x="251713" y="2212694"/>
            <a:ext cx="6705599" cy="4876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742950" marR="0" lvl="1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Tahoma"/>
              <a:buChar char="–"/>
            </a:pPr>
            <a:r>
              <a:rPr lang="en-US" sz="3200" b="0" i="0" u="sng" strike="noStrike" cap="none" dirty="0">
                <a:solidFill>
                  <a:schemeClr val="accent5"/>
                </a:solidFill>
                <a:latin typeface="Tahoma"/>
                <a:ea typeface="Tahoma"/>
                <a:cs typeface="Tahoma"/>
                <a:sym typeface="Tahoma"/>
              </a:rPr>
              <a:t>Homozygous</a:t>
            </a:r>
            <a:r>
              <a:rPr lang="en-US" sz="3200" b="0" i="0" u="none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 genotype- organisms that have two identical alleles for a particular trait (TT or </a:t>
            </a:r>
            <a:r>
              <a:rPr lang="en-US" sz="3200" b="0" i="0" u="none" strike="noStrike" cap="none" dirty="0" err="1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tt</a:t>
            </a:r>
            <a:r>
              <a:rPr lang="en-US" sz="3200" b="0" i="0" u="none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).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Tahoma"/>
              <a:buChar char="–"/>
            </a:pPr>
            <a:r>
              <a:rPr lang="en-US" sz="3200" b="0" i="0" u="sng" strike="noStrike" cap="none" dirty="0">
                <a:solidFill>
                  <a:schemeClr val="accent5"/>
                </a:solidFill>
                <a:latin typeface="Tahoma"/>
                <a:ea typeface="Tahoma"/>
                <a:cs typeface="Tahoma"/>
                <a:sym typeface="Tahoma"/>
              </a:rPr>
              <a:t>Heterozygous</a:t>
            </a:r>
            <a:r>
              <a:rPr lang="en-US" sz="3200" b="0" i="0" u="none" strike="noStrike" cap="none" dirty="0">
                <a:solidFill>
                  <a:schemeClr val="accent5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en-US" sz="3200" b="0" i="0" u="none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genotype- organisms that have two different alleles for a particular trait (Tt).</a:t>
            </a:r>
          </a:p>
        </p:txBody>
      </p:sp>
    </p:spTree>
  </p:cSld>
  <p:clrMapOvr>
    <a:masterClrMapping/>
  </p:clrMapOvr>
  <p:transition spd="slow">
    <p:cut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Shape 276"/>
          <p:cNvSpPr txBox="1">
            <a:spLocks noGrp="1"/>
          </p:cNvSpPr>
          <p:nvPr>
            <p:ph type="title"/>
          </p:nvPr>
        </p:nvSpPr>
        <p:spPr>
          <a:xfrm>
            <a:off x="228599" y="138112"/>
            <a:ext cx="7543800" cy="14319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Tahoma"/>
              <a:buNone/>
            </a:pPr>
            <a:r>
              <a:rPr lang="en-US" sz="4400" b="1" i="0" u="none" strike="noStrike" cap="none" dirty="0">
                <a:solidFill>
                  <a:schemeClr val="bg2">
                    <a:lumMod val="50000"/>
                  </a:schemeClr>
                </a:solidFill>
                <a:latin typeface="Tahoma"/>
                <a:ea typeface="Tahoma"/>
                <a:cs typeface="Tahoma"/>
                <a:sym typeface="Tahoma"/>
              </a:rPr>
              <a:t>Punnett Square Examples</a:t>
            </a:r>
          </a:p>
        </p:txBody>
      </p:sp>
      <p:sp>
        <p:nvSpPr>
          <p:cNvPr id="277" name="Shape 277"/>
          <p:cNvSpPr txBox="1">
            <a:spLocks noGrp="1"/>
          </p:cNvSpPr>
          <p:nvPr>
            <p:ph type="body" idx="1"/>
          </p:nvPr>
        </p:nvSpPr>
        <p:spPr>
          <a:xfrm>
            <a:off x="1066800" y="1981200"/>
            <a:ext cx="7772400" cy="2590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ct val="70000"/>
              <a:buFont typeface="Noto Sans Symbols"/>
              <a:buChar char="■"/>
            </a:pPr>
            <a:r>
              <a:rPr lang="en-US" sz="2800" b="0" i="0" u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Trait- </a:t>
            </a:r>
            <a:r>
              <a:rPr lang="en-US" sz="2800" b="0" i="0" u="sng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height</a:t>
            </a:r>
            <a:r>
              <a:rPr lang="en-US" sz="2800" b="0" i="0" u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 of pea plants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Tahoma"/>
              <a:buChar char="–"/>
            </a:pPr>
            <a:r>
              <a:rPr lang="en-US" sz="2800" b="0" i="0" u="none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Tall allele (T) is dominant to the </a:t>
            </a:r>
            <a:r>
              <a:rPr lang="en-US" sz="2800" b="0" i="0" u="sng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short</a:t>
            </a:r>
            <a:r>
              <a:rPr lang="en-US" sz="2800" b="0" i="0" u="none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 allele (t).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Tahoma"/>
              <a:buChar char="–"/>
            </a:pPr>
            <a:r>
              <a:rPr lang="en-US" sz="2800" b="0" i="0" u="none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TT crosses with </a:t>
            </a:r>
            <a:r>
              <a:rPr lang="en-US" sz="2800" b="0" i="0" u="none" strike="noStrike" cap="none" dirty="0" err="1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tt</a:t>
            </a:r>
            <a:endParaRPr lang="en-US" sz="2800" b="0" i="0" u="none" strike="noStrike" cap="none" dirty="0">
              <a:solidFill>
                <a:schemeClr val="tx1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342900" marR="0" lvl="0" indent="-342900" algn="l" rtl="0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ct val="70000"/>
              <a:buFont typeface="Noto Sans Symbols"/>
              <a:buNone/>
            </a:pPr>
            <a:endParaRPr sz="2800" b="0" i="0" u="none" strike="noStrike" cap="none" dirty="0">
              <a:solidFill>
                <a:schemeClr val="tx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78" name="Shape 278"/>
          <p:cNvSpPr txBox="1"/>
          <p:nvPr/>
        </p:nvSpPr>
        <p:spPr>
          <a:xfrm>
            <a:off x="4800600" y="4114800"/>
            <a:ext cx="685799" cy="57943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Tahoma"/>
              <a:buNone/>
            </a:pPr>
            <a:r>
              <a:rPr lang="en-US" sz="3200" b="0" i="0" u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T</a:t>
            </a:r>
          </a:p>
        </p:txBody>
      </p:sp>
      <p:graphicFrame>
        <p:nvGraphicFramePr>
          <p:cNvPr id="279" name="Shape 279"/>
          <p:cNvGraphicFramePr/>
          <p:nvPr/>
        </p:nvGraphicFramePr>
        <p:xfrm>
          <a:off x="3429000" y="4724400"/>
          <a:ext cx="2209800" cy="1752600"/>
        </p:xfrm>
        <a:graphic>
          <a:graphicData uri="http://schemas.openxmlformats.org/drawingml/2006/table">
            <a:tbl>
              <a:tblPr>
                <a:noFill/>
                <a:tableStyleId>{8B0582FE-2D69-4A36-828F-994EA6A266FB}</a:tableStyleId>
              </a:tblPr>
              <a:tblGrid>
                <a:gridCol w="1104900"/>
                <a:gridCol w="1104900"/>
              </a:tblGrid>
              <a:tr h="8763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800">
                        <a:solidFill>
                          <a:schemeClr val="lt1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0" marR="0" marT="0" marB="0">
                    <a:lnL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800">
                        <a:solidFill>
                          <a:schemeClr val="lt1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0" marR="0" marT="0" marB="0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63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800">
                        <a:solidFill>
                          <a:schemeClr val="lt1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0" marR="0" marT="0" marB="0">
                    <a:lnL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800">
                        <a:solidFill>
                          <a:schemeClr val="lt1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0" marR="0" marT="0" marB="0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80" name="Shape 280"/>
          <p:cNvSpPr txBox="1"/>
          <p:nvPr/>
        </p:nvSpPr>
        <p:spPr>
          <a:xfrm>
            <a:off x="3581400" y="4114800"/>
            <a:ext cx="685799" cy="57943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Tahoma"/>
              <a:buNone/>
            </a:pPr>
            <a:r>
              <a:rPr lang="en-US" sz="3200" b="0" i="0" u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T</a:t>
            </a:r>
          </a:p>
        </p:txBody>
      </p:sp>
      <p:sp>
        <p:nvSpPr>
          <p:cNvPr id="281" name="Shape 281"/>
          <p:cNvSpPr txBox="1"/>
          <p:nvPr/>
        </p:nvSpPr>
        <p:spPr>
          <a:xfrm>
            <a:off x="2971800" y="5867400"/>
            <a:ext cx="685799" cy="57943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Tahoma"/>
              <a:buNone/>
            </a:pPr>
            <a:r>
              <a:rPr lang="en-US" sz="3200" b="0" i="0" u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t</a:t>
            </a:r>
          </a:p>
        </p:txBody>
      </p:sp>
      <p:sp>
        <p:nvSpPr>
          <p:cNvPr id="282" name="Shape 282"/>
          <p:cNvSpPr txBox="1"/>
          <p:nvPr/>
        </p:nvSpPr>
        <p:spPr>
          <a:xfrm>
            <a:off x="2971800" y="4876800"/>
            <a:ext cx="685799" cy="57943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Tahoma"/>
              <a:buNone/>
            </a:pPr>
            <a:r>
              <a:rPr lang="en-US" sz="3200" b="0" i="0" u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t</a:t>
            </a:r>
          </a:p>
        </p:txBody>
      </p:sp>
      <p:sp>
        <p:nvSpPr>
          <p:cNvPr id="283" name="Shape 283"/>
          <p:cNvSpPr txBox="1"/>
          <p:nvPr/>
        </p:nvSpPr>
        <p:spPr>
          <a:xfrm>
            <a:off x="3657600" y="4876800"/>
            <a:ext cx="685799" cy="57943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Tahoma"/>
              <a:buNone/>
            </a:pPr>
            <a:r>
              <a:rPr lang="en-US" sz="3200" b="0" i="0" u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Tt</a:t>
            </a:r>
          </a:p>
        </p:txBody>
      </p:sp>
      <p:sp>
        <p:nvSpPr>
          <p:cNvPr id="284" name="Shape 284"/>
          <p:cNvSpPr txBox="1"/>
          <p:nvPr/>
        </p:nvSpPr>
        <p:spPr>
          <a:xfrm>
            <a:off x="4724400" y="4876800"/>
            <a:ext cx="685799" cy="57943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Tahoma"/>
              <a:buNone/>
            </a:pPr>
            <a:r>
              <a:rPr lang="en-US" sz="3200" b="0" i="0" u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Tt</a:t>
            </a:r>
          </a:p>
        </p:txBody>
      </p:sp>
      <p:sp>
        <p:nvSpPr>
          <p:cNvPr id="285" name="Shape 285"/>
          <p:cNvSpPr txBox="1"/>
          <p:nvPr/>
        </p:nvSpPr>
        <p:spPr>
          <a:xfrm>
            <a:off x="3657600" y="5745162"/>
            <a:ext cx="685799" cy="57943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Tahoma"/>
              <a:buNone/>
            </a:pPr>
            <a:r>
              <a:rPr lang="en-US" sz="3200" b="0" i="0" u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Tt</a:t>
            </a:r>
          </a:p>
        </p:txBody>
      </p:sp>
      <p:sp>
        <p:nvSpPr>
          <p:cNvPr id="286" name="Shape 286"/>
          <p:cNvSpPr txBox="1"/>
          <p:nvPr/>
        </p:nvSpPr>
        <p:spPr>
          <a:xfrm>
            <a:off x="4724400" y="5745162"/>
            <a:ext cx="685799" cy="57943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Tahoma"/>
              <a:buNone/>
            </a:pPr>
            <a:r>
              <a:rPr lang="en-US" sz="3200" b="0" i="0" u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Tt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2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Shape 32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Tahoma"/>
              <a:buNone/>
            </a:pPr>
            <a:r>
              <a:rPr lang="en-US" sz="4400" b="1" i="0" u="none" strike="noStrike" cap="none" dirty="0">
                <a:solidFill>
                  <a:schemeClr val="bg2">
                    <a:lumMod val="25000"/>
                  </a:schemeClr>
                </a:solidFill>
                <a:latin typeface="Tahoma"/>
                <a:ea typeface="Tahoma"/>
                <a:cs typeface="Tahoma"/>
                <a:sym typeface="Tahoma"/>
              </a:rPr>
              <a:t>Punnett Square Examples </a:t>
            </a:r>
            <a:r>
              <a:rPr lang="en-US" sz="4400" b="1" i="0" u="none" strike="noStrike" cap="none" dirty="0" err="1">
                <a:solidFill>
                  <a:schemeClr val="bg2">
                    <a:lumMod val="25000"/>
                  </a:schemeClr>
                </a:solidFill>
                <a:latin typeface="Tahoma"/>
                <a:ea typeface="Tahoma"/>
                <a:cs typeface="Tahoma"/>
                <a:sym typeface="Tahoma"/>
              </a:rPr>
              <a:t>cont</a:t>
            </a:r>
            <a:r>
              <a:rPr lang="en-US" sz="4400" b="1" i="0" u="none" strike="noStrike" cap="none" dirty="0">
                <a:solidFill>
                  <a:schemeClr val="bg2">
                    <a:lumMod val="25000"/>
                  </a:schemeClr>
                </a:solidFill>
                <a:latin typeface="Tahoma"/>
                <a:ea typeface="Tahoma"/>
                <a:cs typeface="Tahoma"/>
                <a:sym typeface="Tahoma"/>
              </a:rPr>
              <a:t>…</a:t>
            </a:r>
          </a:p>
        </p:txBody>
      </p:sp>
      <p:sp>
        <p:nvSpPr>
          <p:cNvPr id="322" name="Shape 322"/>
          <p:cNvSpPr txBox="1">
            <a:spLocks noGrp="1"/>
          </p:cNvSpPr>
          <p:nvPr>
            <p:ph idx="1"/>
          </p:nvPr>
        </p:nvSpPr>
        <p:spPr>
          <a:xfrm>
            <a:off x="1066800" y="1905000"/>
            <a:ext cx="5867400" cy="495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ct val="70000"/>
              <a:buFont typeface="Noto Sans Symbols"/>
              <a:buChar char="■"/>
            </a:pPr>
            <a:r>
              <a:rPr lang="en-US" sz="3200" b="0" i="0" u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Two pea plants were cross-pollinated and isolated for the gene for seed color. Yellow seeds (Y) are dominant over green seeds (y). </a:t>
            </a:r>
          </a:p>
          <a:p>
            <a:pPr marL="342900" marR="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ct val="70000"/>
              <a:buFont typeface="Noto Sans Symbols"/>
              <a:buNone/>
            </a:pPr>
            <a:endParaRPr sz="3200" b="0" i="0" u="none" dirty="0">
              <a:solidFill>
                <a:schemeClr val="tx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323" name="Shape 32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629400" y="1371600"/>
            <a:ext cx="2133599" cy="2079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24" name="Shape 32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629400" y="3657600"/>
            <a:ext cx="2019299" cy="20192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Shape 32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Tahoma"/>
              <a:buNone/>
            </a:pPr>
            <a:r>
              <a:rPr lang="en-US" sz="4400" b="1" i="0" u="none" strike="noStrike" cap="none" dirty="0">
                <a:solidFill>
                  <a:schemeClr val="bg2">
                    <a:lumMod val="25000"/>
                  </a:schemeClr>
                </a:solidFill>
                <a:latin typeface="Tahoma"/>
                <a:ea typeface="Tahoma"/>
                <a:cs typeface="Tahoma"/>
                <a:sym typeface="Tahoma"/>
              </a:rPr>
              <a:t>Punnett Square Examples </a:t>
            </a:r>
            <a:r>
              <a:rPr lang="en-US" sz="4400" b="1" i="0" u="none" strike="noStrike" cap="none" dirty="0" err="1">
                <a:solidFill>
                  <a:schemeClr val="bg2">
                    <a:lumMod val="25000"/>
                  </a:schemeClr>
                </a:solidFill>
                <a:latin typeface="Tahoma"/>
                <a:ea typeface="Tahoma"/>
                <a:cs typeface="Tahoma"/>
                <a:sym typeface="Tahoma"/>
              </a:rPr>
              <a:t>cont</a:t>
            </a:r>
            <a:r>
              <a:rPr lang="en-US" sz="4400" b="1" i="0" u="none" strike="noStrike" cap="none" dirty="0">
                <a:solidFill>
                  <a:schemeClr val="bg2">
                    <a:lumMod val="25000"/>
                  </a:schemeClr>
                </a:solidFill>
                <a:latin typeface="Tahoma"/>
                <a:ea typeface="Tahoma"/>
                <a:cs typeface="Tahoma"/>
                <a:sym typeface="Tahoma"/>
              </a:rPr>
              <a:t>…</a:t>
            </a:r>
          </a:p>
        </p:txBody>
      </p:sp>
      <p:sp>
        <p:nvSpPr>
          <p:cNvPr id="330" name="Shape 330"/>
          <p:cNvSpPr txBox="1">
            <a:spLocks noGrp="1"/>
          </p:cNvSpPr>
          <p:nvPr>
            <p:ph idx="1"/>
          </p:nvPr>
        </p:nvSpPr>
        <p:spPr>
          <a:xfrm>
            <a:off x="1066800" y="1981200"/>
            <a:ext cx="7543800" cy="2286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742950" marR="0" lvl="1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Tahoma"/>
              <a:buChar char="–"/>
            </a:pPr>
            <a:r>
              <a:rPr lang="en-US" sz="3200" b="0" i="0" u="none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One plant was homozygous green and one was homozygous yellow.</a:t>
            </a:r>
          </a:p>
          <a:p>
            <a:pPr marL="1143000" marR="0" lvl="2" indent="-2286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ct val="70000"/>
              <a:buFont typeface="Noto Sans Symbols"/>
              <a:buChar char="■"/>
            </a:pPr>
            <a:r>
              <a:rPr lang="en-US" sz="3200" b="0" i="0" u="none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What are all possibilities for the genetic make-up of the offspring?</a:t>
            </a:r>
          </a:p>
          <a:p>
            <a:pPr marL="342900" marR="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ct val="70000"/>
              <a:buFont typeface="Noto Sans Symbols"/>
              <a:buNone/>
            </a:pPr>
            <a:endParaRPr sz="3200" b="0" i="0" u="none" strike="noStrike" cap="none" dirty="0">
              <a:solidFill>
                <a:schemeClr val="tx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31" name="Shape 331"/>
          <p:cNvSpPr txBox="1"/>
          <p:nvPr/>
        </p:nvSpPr>
        <p:spPr>
          <a:xfrm>
            <a:off x="3810000" y="4191000"/>
            <a:ext cx="685799" cy="57943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Tahoma"/>
              <a:buNone/>
            </a:pPr>
            <a:r>
              <a:rPr lang="en-US" sz="3200" b="0" i="0" u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Y</a:t>
            </a:r>
          </a:p>
        </p:txBody>
      </p:sp>
      <p:graphicFrame>
        <p:nvGraphicFramePr>
          <p:cNvPr id="332" name="Shape 332"/>
          <p:cNvGraphicFramePr/>
          <p:nvPr/>
        </p:nvGraphicFramePr>
        <p:xfrm>
          <a:off x="2438400" y="4800600"/>
          <a:ext cx="2209800" cy="1752600"/>
        </p:xfrm>
        <a:graphic>
          <a:graphicData uri="http://schemas.openxmlformats.org/drawingml/2006/table">
            <a:tbl>
              <a:tblPr>
                <a:noFill/>
                <a:tableStyleId>{8B0582FE-2D69-4A36-828F-994EA6A266FB}</a:tableStyleId>
              </a:tblPr>
              <a:tblGrid>
                <a:gridCol w="1104900"/>
                <a:gridCol w="1104900"/>
              </a:tblGrid>
              <a:tr h="8763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800">
                        <a:solidFill>
                          <a:schemeClr val="lt1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0" marR="0" marT="0" marB="0">
                    <a:lnL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800">
                        <a:solidFill>
                          <a:schemeClr val="lt1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0" marR="0" marT="0" marB="0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63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800">
                        <a:solidFill>
                          <a:schemeClr val="lt1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0" marR="0" marT="0" marB="0">
                    <a:lnL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800">
                        <a:solidFill>
                          <a:schemeClr val="lt1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0" marR="0" marT="0" marB="0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33" name="Shape 333"/>
          <p:cNvSpPr txBox="1"/>
          <p:nvPr/>
        </p:nvSpPr>
        <p:spPr>
          <a:xfrm>
            <a:off x="2590800" y="4191000"/>
            <a:ext cx="685799" cy="57943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Tahoma"/>
              <a:buNone/>
            </a:pPr>
            <a:r>
              <a:rPr lang="en-US" sz="3200" b="0" i="0" u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Y</a:t>
            </a:r>
          </a:p>
        </p:txBody>
      </p:sp>
      <p:sp>
        <p:nvSpPr>
          <p:cNvPr id="334" name="Shape 334"/>
          <p:cNvSpPr txBox="1"/>
          <p:nvPr/>
        </p:nvSpPr>
        <p:spPr>
          <a:xfrm>
            <a:off x="1981200" y="5943600"/>
            <a:ext cx="685799" cy="57943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Tahoma"/>
              <a:buNone/>
            </a:pPr>
            <a:r>
              <a:rPr lang="en-US" sz="3200" b="0" i="0" u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y</a:t>
            </a:r>
          </a:p>
        </p:txBody>
      </p:sp>
      <p:sp>
        <p:nvSpPr>
          <p:cNvPr id="335" name="Shape 335"/>
          <p:cNvSpPr txBox="1"/>
          <p:nvPr/>
        </p:nvSpPr>
        <p:spPr>
          <a:xfrm>
            <a:off x="1981200" y="4953000"/>
            <a:ext cx="685799" cy="57943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Tahoma"/>
              <a:buNone/>
            </a:pPr>
            <a:r>
              <a:rPr lang="en-US" sz="3200" b="0" i="0" u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y</a:t>
            </a:r>
          </a:p>
        </p:txBody>
      </p:sp>
      <p:sp>
        <p:nvSpPr>
          <p:cNvPr id="336" name="Shape 336"/>
          <p:cNvSpPr txBox="1"/>
          <p:nvPr/>
        </p:nvSpPr>
        <p:spPr>
          <a:xfrm>
            <a:off x="2667000" y="4953000"/>
            <a:ext cx="685799" cy="57943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Tahoma"/>
              <a:buNone/>
            </a:pPr>
            <a:r>
              <a:rPr lang="en-US" sz="3200" b="0" i="0" u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Yy</a:t>
            </a:r>
          </a:p>
        </p:txBody>
      </p:sp>
      <p:sp>
        <p:nvSpPr>
          <p:cNvPr id="337" name="Shape 337"/>
          <p:cNvSpPr txBox="1"/>
          <p:nvPr/>
        </p:nvSpPr>
        <p:spPr>
          <a:xfrm>
            <a:off x="3733800" y="4953000"/>
            <a:ext cx="685799" cy="57943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Tahoma"/>
              <a:buNone/>
            </a:pPr>
            <a:r>
              <a:rPr lang="en-US" sz="3200" b="0" i="0" u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Yy</a:t>
            </a:r>
          </a:p>
        </p:txBody>
      </p:sp>
      <p:sp>
        <p:nvSpPr>
          <p:cNvPr id="338" name="Shape 338"/>
          <p:cNvSpPr txBox="1"/>
          <p:nvPr/>
        </p:nvSpPr>
        <p:spPr>
          <a:xfrm>
            <a:off x="2667000" y="5821362"/>
            <a:ext cx="685799" cy="57943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Tahoma"/>
              <a:buNone/>
            </a:pPr>
            <a:r>
              <a:rPr lang="en-US" sz="3200" b="0" i="0" u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Yy</a:t>
            </a:r>
          </a:p>
        </p:txBody>
      </p:sp>
      <p:sp>
        <p:nvSpPr>
          <p:cNvPr id="339" name="Shape 339"/>
          <p:cNvSpPr txBox="1"/>
          <p:nvPr/>
        </p:nvSpPr>
        <p:spPr>
          <a:xfrm>
            <a:off x="3733800" y="5821362"/>
            <a:ext cx="685799" cy="57943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Tahoma"/>
              <a:buNone/>
            </a:pPr>
            <a:r>
              <a:rPr lang="en-US" sz="3200" b="0" i="0" u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Yy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3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3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Shape 34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Tahoma"/>
              <a:buNone/>
            </a:pPr>
            <a:r>
              <a:rPr lang="en-US" sz="4400" b="1" i="0" u="none" strike="noStrike" cap="none" dirty="0">
                <a:solidFill>
                  <a:schemeClr val="bg2">
                    <a:lumMod val="50000"/>
                  </a:schemeClr>
                </a:solidFill>
                <a:latin typeface="Tahoma"/>
                <a:ea typeface="Tahoma"/>
                <a:cs typeface="Tahoma"/>
                <a:sym typeface="Tahoma"/>
              </a:rPr>
              <a:t>Punnett Square Examples </a:t>
            </a:r>
            <a:r>
              <a:rPr lang="en-US" sz="4400" b="1" i="0" u="none" strike="noStrike" cap="none" dirty="0" err="1">
                <a:solidFill>
                  <a:schemeClr val="bg2">
                    <a:lumMod val="50000"/>
                  </a:schemeClr>
                </a:solidFill>
                <a:latin typeface="Tahoma"/>
                <a:ea typeface="Tahoma"/>
                <a:cs typeface="Tahoma"/>
                <a:sym typeface="Tahoma"/>
              </a:rPr>
              <a:t>cont</a:t>
            </a:r>
            <a:r>
              <a:rPr lang="en-US" sz="4400" b="1" i="0" u="none" strike="noStrike" cap="none" dirty="0">
                <a:solidFill>
                  <a:schemeClr val="bg2">
                    <a:lumMod val="50000"/>
                  </a:schemeClr>
                </a:solidFill>
                <a:latin typeface="Tahoma"/>
                <a:ea typeface="Tahoma"/>
                <a:cs typeface="Tahoma"/>
                <a:sym typeface="Tahoma"/>
              </a:rPr>
              <a:t>…</a:t>
            </a:r>
          </a:p>
        </p:txBody>
      </p:sp>
      <p:sp>
        <p:nvSpPr>
          <p:cNvPr id="347" name="Shape 347"/>
          <p:cNvSpPr txBox="1">
            <a:spLocks noGrp="1"/>
          </p:cNvSpPr>
          <p:nvPr>
            <p:ph idx="1"/>
          </p:nvPr>
        </p:nvSpPr>
        <p:spPr>
          <a:xfrm>
            <a:off x="609599" y="1930400"/>
            <a:ext cx="8077199" cy="5181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742950" marR="0" lvl="1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Tahoma"/>
              <a:buChar char="–"/>
            </a:pPr>
            <a:r>
              <a:rPr lang="en-US" sz="3200" b="0" i="0" u="none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One plant was heterozygous and one was homozygous green.</a:t>
            </a:r>
          </a:p>
          <a:p>
            <a:pPr marL="1143000" marR="0" lvl="2" indent="-2286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ct val="70000"/>
              <a:buFont typeface="Noto Sans Symbols"/>
              <a:buChar char="■"/>
            </a:pPr>
            <a:r>
              <a:rPr lang="en-US" sz="3200" b="0" i="0" u="none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What are all possibilities for the genetic make-up of the offspring?</a:t>
            </a:r>
          </a:p>
          <a:p>
            <a:pPr marL="342900" marR="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ct val="70000"/>
              <a:buFont typeface="Noto Sans Symbols"/>
              <a:buNone/>
            </a:pPr>
            <a:endParaRPr sz="3200" b="0" i="0" u="none" strike="noStrike" cap="none" dirty="0">
              <a:solidFill>
                <a:schemeClr val="tx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48" name="Shape 348"/>
          <p:cNvSpPr txBox="1"/>
          <p:nvPr/>
        </p:nvSpPr>
        <p:spPr>
          <a:xfrm>
            <a:off x="3429000" y="4114800"/>
            <a:ext cx="685799" cy="57943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Tahoma"/>
              <a:buNone/>
            </a:pPr>
            <a:r>
              <a:rPr lang="en-US" sz="3200" b="0" i="0" u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y</a:t>
            </a:r>
          </a:p>
        </p:txBody>
      </p:sp>
      <p:graphicFrame>
        <p:nvGraphicFramePr>
          <p:cNvPr id="349" name="Shape 349"/>
          <p:cNvGraphicFramePr/>
          <p:nvPr/>
        </p:nvGraphicFramePr>
        <p:xfrm>
          <a:off x="2057400" y="4724400"/>
          <a:ext cx="2209800" cy="1752600"/>
        </p:xfrm>
        <a:graphic>
          <a:graphicData uri="http://schemas.openxmlformats.org/drawingml/2006/table">
            <a:tbl>
              <a:tblPr>
                <a:noFill/>
                <a:tableStyleId>{8B0582FE-2D69-4A36-828F-994EA6A266FB}</a:tableStyleId>
              </a:tblPr>
              <a:tblGrid>
                <a:gridCol w="1104900"/>
                <a:gridCol w="1104900"/>
              </a:tblGrid>
              <a:tr h="8763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800">
                        <a:solidFill>
                          <a:schemeClr val="lt1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0" marR="0" marT="0" marB="0">
                    <a:lnL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800">
                        <a:solidFill>
                          <a:schemeClr val="lt1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0" marR="0" marT="0" marB="0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63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800">
                        <a:solidFill>
                          <a:schemeClr val="lt1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0" marR="0" marT="0" marB="0">
                    <a:lnL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800">
                        <a:solidFill>
                          <a:schemeClr val="lt1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0" marR="0" marT="0" marB="0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50" name="Shape 350"/>
          <p:cNvSpPr txBox="1"/>
          <p:nvPr/>
        </p:nvSpPr>
        <p:spPr>
          <a:xfrm>
            <a:off x="2209800" y="4114800"/>
            <a:ext cx="685799" cy="57943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Tahoma"/>
              <a:buNone/>
            </a:pPr>
            <a:r>
              <a:rPr lang="en-US" sz="3200" b="0" i="0" u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Y</a:t>
            </a:r>
          </a:p>
        </p:txBody>
      </p:sp>
      <p:sp>
        <p:nvSpPr>
          <p:cNvPr id="351" name="Shape 351"/>
          <p:cNvSpPr txBox="1"/>
          <p:nvPr/>
        </p:nvSpPr>
        <p:spPr>
          <a:xfrm>
            <a:off x="1600200" y="5867400"/>
            <a:ext cx="685799" cy="57943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Tahoma"/>
              <a:buNone/>
            </a:pPr>
            <a:r>
              <a:rPr lang="en-US" sz="3200" b="0" i="0" u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y</a:t>
            </a:r>
          </a:p>
        </p:txBody>
      </p:sp>
      <p:sp>
        <p:nvSpPr>
          <p:cNvPr id="352" name="Shape 352"/>
          <p:cNvSpPr txBox="1"/>
          <p:nvPr/>
        </p:nvSpPr>
        <p:spPr>
          <a:xfrm>
            <a:off x="1600200" y="4876800"/>
            <a:ext cx="685799" cy="57943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Tahoma"/>
              <a:buNone/>
            </a:pPr>
            <a:r>
              <a:rPr lang="en-US" sz="3200" b="0" i="0" u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y</a:t>
            </a:r>
          </a:p>
        </p:txBody>
      </p:sp>
      <p:sp>
        <p:nvSpPr>
          <p:cNvPr id="353" name="Shape 353"/>
          <p:cNvSpPr txBox="1"/>
          <p:nvPr/>
        </p:nvSpPr>
        <p:spPr>
          <a:xfrm>
            <a:off x="2286000" y="4876800"/>
            <a:ext cx="685799" cy="57943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Tahoma"/>
              <a:buNone/>
            </a:pPr>
            <a:r>
              <a:rPr lang="en-US" sz="3200" b="0" i="0" u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Yy</a:t>
            </a:r>
          </a:p>
        </p:txBody>
      </p:sp>
      <p:sp>
        <p:nvSpPr>
          <p:cNvPr id="354" name="Shape 354"/>
          <p:cNvSpPr txBox="1"/>
          <p:nvPr/>
        </p:nvSpPr>
        <p:spPr>
          <a:xfrm>
            <a:off x="3352800" y="4876800"/>
            <a:ext cx="685799" cy="57943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Tahoma"/>
              <a:buNone/>
            </a:pPr>
            <a:r>
              <a:rPr lang="en-US" sz="3200" b="0" i="0" u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yy</a:t>
            </a:r>
          </a:p>
        </p:txBody>
      </p:sp>
      <p:sp>
        <p:nvSpPr>
          <p:cNvPr id="355" name="Shape 355"/>
          <p:cNvSpPr txBox="1"/>
          <p:nvPr/>
        </p:nvSpPr>
        <p:spPr>
          <a:xfrm>
            <a:off x="2286000" y="5745162"/>
            <a:ext cx="685799" cy="57943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Tahoma"/>
              <a:buNone/>
            </a:pPr>
            <a:r>
              <a:rPr lang="en-US" sz="3200" b="0" i="0" u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Yy</a:t>
            </a:r>
          </a:p>
        </p:txBody>
      </p:sp>
      <p:sp>
        <p:nvSpPr>
          <p:cNvPr id="356" name="Shape 356"/>
          <p:cNvSpPr txBox="1"/>
          <p:nvPr/>
        </p:nvSpPr>
        <p:spPr>
          <a:xfrm>
            <a:off x="3352800" y="5745162"/>
            <a:ext cx="685799" cy="57943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Tahoma"/>
              <a:buNone/>
            </a:pPr>
            <a:r>
              <a:rPr lang="en-US" sz="3200" b="0" i="0" u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yy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3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3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3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3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3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3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Probability of biological sex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b="1" dirty="0" smtClean="0"/>
              <a:t>female</a:t>
            </a:r>
            <a:r>
              <a:rPr lang="en-US" dirty="0" smtClean="0"/>
              <a:t> genotype is ______.</a:t>
            </a:r>
          </a:p>
          <a:p>
            <a:pPr lvl="1"/>
            <a:r>
              <a:rPr lang="en-US" dirty="0" smtClean="0"/>
              <a:t>Biological females have two copies of the X chromosome. </a:t>
            </a:r>
          </a:p>
          <a:p>
            <a:r>
              <a:rPr lang="en-US" dirty="0"/>
              <a:t>The </a:t>
            </a:r>
            <a:r>
              <a:rPr lang="en-US" b="1" dirty="0" smtClean="0"/>
              <a:t>male</a:t>
            </a:r>
            <a:r>
              <a:rPr lang="en-US" dirty="0" smtClean="0"/>
              <a:t> </a:t>
            </a:r>
            <a:r>
              <a:rPr lang="en-US" dirty="0"/>
              <a:t>genotype is ______.</a:t>
            </a:r>
          </a:p>
          <a:p>
            <a:pPr lvl="1"/>
            <a:r>
              <a:rPr lang="en-US" dirty="0"/>
              <a:t>Biological </a:t>
            </a:r>
            <a:r>
              <a:rPr lang="en-US" dirty="0" smtClean="0"/>
              <a:t>males </a:t>
            </a:r>
            <a:r>
              <a:rPr lang="en-US" dirty="0"/>
              <a:t>have </a:t>
            </a:r>
            <a:r>
              <a:rPr lang="en-US" dirty="0" smtClean="0"/>
              <a:t>one X chromosome and one Y chromosome. </a:t>
            </a:r>
            <a:endParaRPr lang="en-US" dirty="0"/>
          </a:p>
          <a:p>
            <a:pPr lvl="1"/>
            <a:endParaRPr lang="en-US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6975395"/>
              </p:ext>
            </p:extLst>
          </p:nvPr>
        </p:nvGraphicFramePr>
        <p:xfrm>
          <a:off x="1909823" y="4236334"/>
          <a:ext cx="2569580" cy="2187614"/>
        </p:xfrm>
        <a:graphic>
          <a:graphicData uri="http://schemas.openxmlformats.org/drawingml/2006/table">
            <a:tbl>
              <a:tblPr firstRow="1" bandRow="1">
                <a:tableStyleId>{8B0582FE-2D69-4A36-828F-994EA6A266FB}</a:tableStyleId>
              </a:tblPr>
              <a:tblGrid>
                <a:gridCol w="1284790"/>
                <a:gridCol w="1284790"/>
              </a:tblGrid>
              <a:tr h="103593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151684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331337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 txBox="1">
            <a:spLocks noGrp="1"/>
          </p:cNvSpPr>
          <p:nvPr>
            <p:ph type="title"/>
          </p:nvPr>
        </p:nvSpPr>
        <p:spPr>
          <a:xfrm>
            <a:off x="381000" y="381000"/>
            <a:ext cx="8461375" cy="2209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Tahoma"/>
              <a:buNone/>
            </a:pPr>
            <a:r>
              <a:rPr lang="en-US" sz="2800" b="1" i="0" u="none" strike="noStrike" cap="none" dirty="0">
                <a:solidFill>
                  <a:sysClr val="windowText" lastClr="000000"/>
                </a:solidFill>
                <a:latin typeface="Tahoma"/>
                <a:ea typeface="Tahoma"/>
                <a:cs typeface="Tahoma"/>
                <a:sym typeface="Tahoma"/>
              </a:rPr>
              <a:t>Every living thing—plant or animal, microbe or human being—has a set of characteristics inherited from its parent or parents that makes it unique.</a:t>
            </a:r>
            <a:r>
              <a:rPr lang="en-US" sz="2800" b="0" i="1" u="none" strike="noStrike" cap="none" dirty="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/>
            </a:r>
            <a:br>
              <a:rPr lang="en-US" sz="2800" b="0" i="1" u="none" strike="noStrike" cap="none" dirty="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</a:br>
            <a:endParaRPr lang="en-US" sz="2800" b="0" i="1" u="none" strike="noStrike" cap="none" dirty="0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40" name="Shape 140"/>
          <p:cNvSpPr txBox="1">
            <a:spLocks noGrp="1"/>
          </p:cNvSpPr>
          <p:nvPr>
            <p:ph idx="1"/>
          </p:nvPr>
        </p:nvSpPr>
        <p:spPr>
          <a:xfrm>
            <a:off x="762000" y="2438400"/>
            <a:ext cx="8007350" cy="2362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ct val="70000"/>
              <a:buFont typeface="Noto Sans Symbols"/>
              <a:buChar char="■"/>
            </a:pPr>
            <a:r>
              <a:rPr lang="en-US" sz="2800" b="1" i="1" u="none" strike="noStrike" cap="none" dirty="0">
                <a:solidFill>
                  <a:sysClr val="windowText" lastClr="000000"/>
                </a:solidFill>
                <a:latin typeface="Tahoma"/>
                <a:ea typeface="Tahoma"/>
                <a:cs typeface="Tahoma"/>
                <a:sym typeface="Tahoma"/>
              </a:rPr>
              <a:t>How is this inheritance passed on from one generation to the next?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ct val="25000"/>
              <a:buFont typeface="Noto Sans Symbols"/>
              <a:buNone/>
            </a:pPr>
            <a:endParaRPr sz="2800" b="1" i="0" u="sng" strike="noStrike" cap="none" dirty="0">
              <a:solidFill>
                <a:sysClr val="windowText" lastClr="000000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342900" marR="0" lvl="0" indent="-342900" algn="l" rtl="0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ct val="70000"/>
              <a:buFont typeface="Noto Sans Symbols"/>
              <a:buChar char="■"/>
            </a:pPr>
            <a:r>
              <a:rPr lang="en-US" sz="2800" b="1" i="0" u="sng" strike="noStrike" cap="none" dirty="0">
                <a:solidFill>
                  <a:sysClr val="windowText" lastClr="000000"/>
                </a:solidFill>
                <a:latin typeface="Tahoma"/>
                <a:ea typeface="Tahoma"/>
                <a:cs typeface="Tahoma"/>
                <a:sym typeface="Tahoma"/>
              </a:rPr>
              <a:t>Genetics:</a:t>
            </a:r>
            <a:r>
              <a:rPr lang="en-US" sz="2800" b="0" i="0" u="none" strike="noStrike" cap="none" dirty="0">
                <a:solidFill>
                  <a:sysClr val="windowText" lastClr="000000"/>
                </a:solidFill>
                <a:latin typeface="Tahoma"/>
                <a:ea typeface="Tahoma"/>
                <a:cs typeface="Tahoma"/>
                <a:sym typeface="Tahoma"/>
              </a:rPr>
              <a:t>  </a:t>
            </a:r>
            <a:r>
              <a:rPr lang="en-US" sz="2800" b="1" i="0" u="sng" strike="noStrike" cap="none" dirty="0">
                <a:solidFill>
                  <a:sysClr val="windowText" lastClr="000000"/>
                </a:solidFill>
                <a:latin typeface="Tahoma"/>
                <a:ea typeface="Tahoma"/>
                <a:cs typeface="Tahoma"/>
                <a:sym typeface="Tahoma"/>
              </a:rPr>
              <a:t>scientific study of heredity or how traits are passed from one generation to the next</a:t>
            </a:r>
          </a:p>
        </p:txBody>
      </p:sp>
      <p:pic>
        <p:nvPicPr>
          <p:cNvPr id="141" name="Shape 14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191000" y="5235575"/>
            <a:ext cx="1828800" cy="12334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42" name="Shape 14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37250" y="5341425"/>
            <a:ext cx="1007999" cy="1233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" name="Shape 14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705600" y="4876800"/>
            <a:ext cx="1776412" cy="17510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1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"/>
                                        <p:tgtEl>
                                          <p:spTgt spid="1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 txBox="1"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Tahoma"/>
              <a:buNone/>
            </a:pPr>
            <a:r>
              <a:rPr lang="en-US" sz="4400" b="1" i="0" u="none" strike="noStrike" cap="none" dirty="0" err="1">
                <a:solidFill>
                  <a:sysClr val="windowText" lastClr="000000"/>
                </a:solidFill>
                <a:latin typeface="Tahoma"/>
                <a:ea typeface="Tahoma"/>
                <a:cs typeface="Tahoma"/>
                <a:sym typeface="Tahoma"/>
              </a:rPr>
              <a:t>Gregor</a:t>
            </a:r>
            <a:r>
              <a:rPr lang="en-US" sz="4400" b="1" i="0" u="none" strike="noStrike" cap="none" dirty="0">
                <a:solidFill>
                  <a:sysClr val="windowText" lastClr="000000"/>
                </a:solidFill>
                <a:latin typeface="Tahoma"/>
                <a:ea typeface="Tahoma"/>
                <a:cs typeface="Tahoma"/>
                <a:sym typeface="Tahoma"/>
              </a:rPr>
              <a:t> Mendel</a:t>
            </a:r>
          </a:p>
        </p:txBody>
      </p:sp>
      <p:sp>
        <p:nvSpPr>
          <p:cNvPr id="149" name="Shape 149"/>
          <p:cNvSpPr txBox="1">
            <a:spLocks noGrp="1"/>
          </p:cNvSpPr>
          <p:nvPr>
            <p:ph idx="1"/>
          </p:nvPr>
        </p:nvSpPr>
        <p:spPr>
          <a:xfrm>
            <a:off x="0" y="838200"/>
            <a:ext cx="9144000" cy="6019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ct val="70000"/>
              <a:buFont typeface="Noto Sans Symbols"/>
              <a:buChar char="■"/>
            </a:pPr>
            <a:r>
              <a:rPr lang="en-US" sz="3200" b="0" i="0" u="none" strike="noStrike" cap="none" dirty="0">
                <a:solidFill>
                  <a:sysClr val="windowText" lastClr="000000"/>
                </a:solidFill>
                <a:latin typeface="Tahoma"/>
                <a:ea typeface="Tahoma"/>
                <a:cs typeface="Tahoma"/>
                <a:sym typeface="Tahoma"/>
              </a:rPr>
              <a:t>Mendel was a </a:t>
            </a:r>
            <a:r>
              <a:rPr lang="en-US" sz="3200" b="0" i="0" u="sng" strike="noStrike" cap="none" dirty="0">
                <a:solidFill>
                  <a:sysClr val="windowText" lastClr="000000"/>
                </a:solidFill>
                <a:latin typeface="Tahoma"/>
                <a:ea typeface="Tahoma"/>
                <a:cs typeface="Tahoma"/>
                <a:sym typeface="Tahoma"/>
              </a:rPr>
              <a:t>monk</a:t>
            </a:r>
            <a:r>
              <a:rPr lang="en-US" sz="3200" b="0" i="0" u="none" strike="noStrike" cap="none" dirty="0">
                <a:solidFill>
                  <a:sysClr val="windowText" lastClr="000000"/>
                </a:solidFill>
                <a:latin typeface="Tahoma"/>
                <a:ea typeface="Tahoma"/>
                <a:cs typeface="Tahoma"/>
                <a:sym typeface="Tahoma"/>
              </a:rPr>
              <a:t> Vienna, </a:t>
            </a:r>
            <a:r>
              <a:rPr lang="en-US" sz="3200" b="0" i="0" u="sng" strike="noStrike" cap="none" dirty="0">
                <a:solidFill>
                  <a:sysClr val="windowText" lastClr="000000"/>
                </a:solidFill>
                <a:latin typeface="Tahoma"/>
                <a:ea typeface="Tahoma"/>
                <a:cs typeface="Tahoma"/>
                <a:sym typeface="Tahoma"/>
              </a:rPr>
              <a:t>Austria</a:t>
            </a:r>
            <a:r>
              <a:rPr lang="en-US" sz="3200" b="0" i="0" u="none" strike="noStrike" cap="none" dirty="0">
                <a:solidFill>
                  <a:sysClr val="windowText" lastClr="000000"/>
                </a:solidFill>
                <a:latin typeface="Tahoma"/>
                <a:ea typeface="Tahoma"/>
                <a:cs typeface="Tahoma"/>
                <a:sym typeface="Tahoma"/>
              </a:rPr>
              <a:t>.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ct val="70000"/>
              <a:buFont typeface="Noto Sans Symbols"/>
              <a:buChar char="■"/>
            </a:pPr>
            <a:r>
              <a:rPr lang="en-US" sz="3200" b="0" i="0" u="none" strike="noStrike" cap="none" dirty="0">
                <a:solidFill>
                  <a:sysClr val="windowText" lastClr="000000"/>
                </a:solidFill>
                <a:latin typeface="Tahoma"/>
                <a:ea typeface="Tahoma"/>
                <a:cs typeface="Tahoma"/>
                <a:sym typeface="Tahoma"/>
              </a:rPr>
              <a:t>Used </a:t>
            </a:r>
            <a:r>
              <a:rPr lang="en-US" sz="3200" b="0" i="0" u="sng" strike="noStrike" cap="none" dirty="0">
                <a:solidFill>
                  <a:sysClr val="windowText" lastClr="000000"/>
                </a:solidFill>
                <a:latin typeface="Tahoma"/>
                <a:ea typeface="Tahoma"/>
                <a:cs typeface="Tahoma"/>
                <a:sym typeface="Tahoma"/>
              </a:rPr>
              <a:t>pea</a:t>
            </a:r>
            <a:r>
              <a:rPr lang="en-US" sz="3200" b="0" i="0" u="none" strike="noStrike" cap="none" dirty="0">
                <a:solidFill>
                  <a:sysClr val="windowText" lastClr="000000"/>
                </a:solidFill>
                <a:latin typeface="Tahoma"/>
                <a:ea typeface="Tahoma"/>
                <a:cs typeface="Tahoma"/>
                <a:sym typeface="Tahoma"/>
              </a:rPr>
              <a:t> plants to do </a:t>
            </a:r>
            <a:r>
              <a:rPr lang="en-US" sz="3200" b="0" i="0" u="sng" strike="noStrike" cap="none" dirty="0">
                <a:solidFill>
                  <a:sysClr val="windowText" lastClr="000000"/>
                </a:solidFill>
                <a:latin typeface="Tahoma"/>
                <a:ea typeface="Tahoma"/>
                <a:cs typeface="Tahoma"/>
                <a:sym typeface="Tahoma"/>
              </a:rPr>
              <a:t>genetics </a:t>
            </a:r>
            <a:br>
              <a:rPr lang="en-US" sz="3200" b="0" i="0" u="sng" strike="noStrike" cap="none" dirty="0">
                <a:solidFill>
                  <a:sysClr val="windowText" lastClr="000000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en-US" sz="3200" b="0" i="0" u="none" strike="noStrike" cap="none" dirty="0">
                <a:solidFill>
                  <a:sysClr val="windowText" lastClr="000000"/>
                </a:solidFill>
                <a:latin typeface="Tahoma"/>
                <a:ea typeface="Tahoma"/>
                <a:cs typeface="Tahoma"/>
                <a:sym typeface="Tahoma"/>
              </a:rPr>
              <a:t>research in the mid-1800s when </a:t>
            </a:r>
            <a:br>
              <a:rPr lang="en-US" sz="3200" b="0" i="0" u="none" strike="noStrike" cap="none" dirty="0">
                <a:solidFill>
                  <a:sysClr val="windowText" lastClr="000000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en-US" sz="3200" b="0" i="0" u="none" strike="noStrike" cap="none" dirty="0">
                <a:solidFill>
                  <a:sysClr val="windowText" lastClr="000000"/>
                </a:solidFill>
                <a:latin typeface="Tahoma"/>
                <a:ea typeface="Tahoma"/>
                <a:cs typeface="Tahoma"/>
                <a:sym typeface="Tahoma"/>
              </a:rPr>
              <a:t>nobody knew about chromosomes </a:t>
            </a:r>
            <a:br>
              <a:rPr lang="en-US" sz="3200" b="0" i="0" u="none" strike="noStrike" cap="none" dirty="0">
                <a:solidFill>
                  <a:sysClr val="windowText" lastClr="000000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en-US" sz="3200" b="0" i="0" u="none" strike="noStrike" cap="none" dirty="0">
                <a:solidFill>
                  <a:sysClr val="windowText" lastClr="000000"/>
                </a:solidFill>
                <a:latin typeface="Tahoma"/>
                <a:ea typeface="Tahoma"/>
                <a:cs typeface="Tahoma"/>
                <a:sym typeface="Tahoma"/>
              </a:rPr>
              <a:t>or meiosis (1865 – published, 1900 noticed)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ct val="70000"/>
              <a:buFont typeface="Noto Sans Symbols"/>
              <a:buChar char="■"/>
            </a:pPr>
            <a:r>
              <a:rPr lang="en-US" sz="3200" b="0" i="0" u="none" strike="noStrike" cap="none" dirty="0">
                <a:solidFill>
                  <a:sysClr val="windowText" lastClr="000000"/>
                </a:solidFill>
                <a:latin typeface="Tahoma"/>
                <a:ea typeface="Tahoma"/>
                <a:cs typeface="Tahoma"/>
                <a:sym typeface="Tahoma"/>
              </a:rPr>
              <a:t>Fertilization:</a:t>
            </a:r>
          </a:p>
          <a:p>
            <a:pPr marL="742950" marR="0" lvl="1" indent="-28575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Tahoma"/>
              <a:buChar char="–"/>
            </a:pPr>
            <a:r>
              <a:rPr lang="en-US" sz="3000" b="0" i="0" u="none" strike="noStrike" cap="none" dirty="0">
                <a:solidFill>
                  <a:sysClr val="windowText" lastClr="000000"/>
                </a:solidFill>
                <a:latin typeface="Tahoma"/>
                <a:ea typeface="Tahoma"/>
                <a:cs typeface="Tahoma"/>
                <a:sym typeface="Tahoma"/>
              </a:rPr>
              <a:t>Male and female reproductive cells join during </a:t>
            </a:r>
            <a:r>
              <a:rPr lang="en-US" sz="3000" b="0" i="0" u="sng" strike="noStrike" cap="none" dirty="0">
                <a:solidFill>
                  <a:sysClr val="windowText" lastClr="000000"/>
                </a:solidFill>
                <a:latin typeface="Tahoma"/>
                <a:ea typeface="Tahoma"/>
                <a:cs typeface="Tahoma"/>
                <a:sym typeface="Tahoma"/>
              </a:rPr>
              <a:t>reproduction</a:t>
            </a:r>
            <a:r>
              <a:rPr lang="en-US" sz="3000" b="0" i="0" u="none" strike="noStrike" cap="none" dirty="0">
                <a:solidFill>
                  <a:sysClr val="windowText" lastClr="000000"/>
                </a:solidFill>
                <a:latin typeface="Tahoma"/>
                <a:ea typeface="Tahoma"/>
                <a:cs typeface="Tahoma"/>
                <a:sym typeface="Tahoma"/>
              </a:rPr>
              <a:t>.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ct val="70000"/>
              <a:buFont typeface="Noto Sans Symbols"/>
              <a:buChar char="■"/>
            </a:pPr>
            <a:r>
              <a:rPr lang="en-US" sz="3200" b="0" i="0" u="none" strike="noStrike" cap="none" dirty="0">
                <a:solidFill>
                  <a:sysClr val="windowText" lastClr="000000"/>
                </a:solidFill>
                <a:latin typeface="Tahoma"/>
                <a:ea typeface="Tahoma"/>
                <a:cs typeface="Tahoma"/>
                <a:sym typeface="Tahoma"/>
              </a:rPr>
              <a:t>Mendel started with </a:t>
            </a:r>
            <a:r>
              <a:rPr lang="en-US" sz="3200" b="0" i="0" u="sng" strike="noStrike" cap="none" dirty="0">
                <a:solidFill>
                  <a:sysClr val="windowText" lastClr="000000"/>
                </a:solidFill>
                <a:latin typeface="Tahoma"/>
                <a:ea typeface="Tahoma"/>
                <a:cs typeface="Tahoma"/>
                <a:sym typeface="Tahoma"/>
              </a:rPr>
              <a:t>true</a:t>
            </a:r>
            <a:r>
              <a:rPr lang="en-US" sz="3200" b="0" i="0" u="none" strike="noStrike" cap="none" dirty="0">
                <a:solidFill>
                  <a:sysClr val="windowText" lastClr="000000"/>
                </a:solidFill>
                <a:latin typeface="Tahoma"/>
                <a:ea typeface="Tahoma"/>
                <a:cs typeface="Tahoma"/>
                <a:sym typeface="Tahoma"/>
              </a:rPr>
              <a:t>-breeding plants and cross-</a:t>
            </a:r>
            <a:r>
              <a:rPr lang="en-US" sz="3200" b="0" i="0" u="sng" strike="noStrike" cap="none" dirty="0">
                <a:solidFill>
                  <a:sysClr val="windowText" lastClr="000000"/>
                </a:solidFill>
                <a:latin typeface="Tahoma"/>
                <a:ea typeface="Tahoma"/>
                <a:cs typeface="Tahoma"/>
                <a:sym typeface="Tahoma"/>
              </a:rPr>
              <a:t>pollinated</a:t>
            </a:r>
            <a:r>
              <a:rPr lang="en-US" sz="3200" b="0" i="0" u="none" strike="noStrike" cap="none" dirty="0">
                <a:solidFill>
                  <a:sysClr val="windowText" lastClr="000000"/>
                </a:solidFill>
                <a:latin typeface="Tahoma"/>
                <a:ea typeface="Tahoma"/>
                <a:cs typeface="Tahoma"/>
                <a:sym typeface="Tahoma"/>
              </a:rPr>
              <a:t>.</a:t>
            </a:r>
          </a:p>
          <a:p>
            <a:pPr marL="742950" marR="0" lvl="1" indent="-28575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Tahoma"/>
              <a:buChar char="–"/>
            </a:pPr>
            <a:r>
              <a:rPr lang="en-US" sz="3000" b="0" i="0" u="none" strike="noStrike" cap="none" dirty="0">
                <a:solidFill>
                  <a:sysClr val="windowText" lastClr="000000"/>
                </a:solidFill>
                <a:latin typeface="Tahoma"/>
                <a:ea typeface="Tahoma"/>
                <a:cs typeface="Tahoma"/>
                <a:sym typeface="Tahoma"/>
              </a:rPr>
              <a:t>Used traits like </a:t>
            </a:r>
            <a:r>
              <a:rPr lang="en-US" sz="3000" b="0" i="0" u="sng" strike="noStrike" cap="none" dirty="0">
                <a:solidFill>
                  <a:sysClr val="windowText" lastClr="000000"/>
                </a:solidFill>
                <a:latin typeface="Tahoma"/>
                <a:ea typeface="Tahoma"/>
                <a:cs typeface="Tahoma"/>
                <a:sym typeface="Tahoma"/>
              </a:rPr>
              <a:t>seed color</a:t>
            </a:r>
            <a:r>
              <a:rPr lang="en-US" sz="3000" b="0" i="0" u="none" strike="noStrike" cap="none" dirty="0">
                <a:solidFill>
                  <a:sysClr val="windowText" lastClr="000000"/>
                </a:solidFill>
                <a:latin typeface="Tahoma"/>
                <a:ea typeface="Tahoma"/>
                <a:cs typeface="Tahoma"/>
                <a:sym typeface="Tahoma"/>
              </a:rPr>
              <a:t> (yellow or green), pod shape (smooth or constricted), plant height (tall or short), </a:t>
            </a:r>
            <a:r>
              <a:rPr lang="en-US" sz="3000" b="0" i="0" u="none" strike="noStrike" cap="none" dirty="0" err="1">
                <a:solidFill>
                  <a:sysClr val="windowText" lastClr="000000"/>
                </a:solidFill>
                <a:latin typeface="Tahoma"/>
                <a:ea typeface="Tahoma"/>
                <a:cs typeface="Tahoma"/>
                <a:sym typeface="Tahoma"/>
              </a:rPr>
              <a:t>etc</a:t>
            </a:r>
            <a:r>
              <a:rPr lang="en-US" sz="3000" b="0" i="0" u="none" strike="noStrike" cap="none" dirty="0">
                <a:solidFill>
                  <a:sysClr val="windowText" lastClr="000000"/>
                </a:solidFill>
                <a:latin typeface="Tahoma"/>
                <a:ea typeface="Tahoma"/>
                <a:cs typeface="Tahoma"/>
                <a:sym typeface="Tahoma"/>
              </a:rPr>
              <a:t>…</a:t>
            </a:r>
          </a:p>
        </p:txBody>
      </p:sp>
      <p:pic>
        <p:nvPicPr>
          <p:cNvPr id="150" name="Shape 150"/>
          <p:cNvPicPr preferRelativeResize="0"/>
          <p:nvPr/>
        </p:nvPicPr>
        <p:blipFill rotWithShape="1">
          <a:blip r:embed="rId3">
            <a:alphaModFix/>
          </a:blip>
          <a:srcRect l="11446" t="15141" r="9035" b="4683"/>
          <a:stretch/>
        </p:blipFill>
        <p:spPr>
          <a:xfrm>
            <a:off x="7251700" y="12700"/>
            <a:ext cx="1914525" cy="2666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" name="Shape 15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90600" y="685800"/>
            <a:ext cx="4724400" cy="6111875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Shape 156"/>
          <p:cNvSpPr txBox="1"/>
          <p:nvPr/>
        </p:nvSpPr>
        <p:spPr>
          <a:xfrm>
            <a:off x="914400" y="6350"/>
            <a:ext cx="8229600" cy="47783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Tahoma"/>
              <a:buNone/>
            </a:pPr>
            <a:r>
              <a:rPr lang="en-US" sz="2500" b="1" i="0" u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The garden of the Augustinian Convent in </a:t>
            </a:r>
            <a:r>
              <a:rPr lang="en-US" sz="2500" b="1" i="0" u="none" dirty="0" smtClean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Bruno</a:t>
            </a:r>
            <a:r>
              <a:rPr lang="en-US" sz="2500" b="0" i="0" u="none" dirty="0" smtClean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endParaRPr lang="en-US" sz="2500" b="0" i="0" u="none" dirty="0">
              <a:solidFill>
                <a:schemeClr val="tx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" name="Shape 16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247900" y="228600"/>
            <a:ext cx="4914899" cy="6553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 txBox="1">
            <a:spLocks noGrp="1"/>
          </p:cNvSpPr>
          <p:nvPr>
            <p:ph type="title"/>
          </p:nvPr>
        </p:nvSpPr>
        <p:spPr>
          <a:xfrm>
            <a:off x="457200" y="228600"/>
            <a:ext cx="8385174" cy="14319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Tahoma"/>
              <a:buNone/>
            </a:pPr>
            <a:r>
              <a:rPr lang="en-US" sz="4400" b="1" i="0" u="none" strike="noStrike" cap="none" dirty="0">
                <a:solidFill>
                  <a:schemeClr val="bg2">
                    <a:lumMod val="50000"/>
                  </a:schemeClr>
                </a:solidFill>
                <a:latin typeface="Tahoma"/>
                <a:ea typeface="Tahoma"/>
                <a:cs typeface="Tahoma"/>
                <a:sym typeface="Tahoma"/>
              </a:rPr>
              <a:t>Why Peas?</a:t>
            </a:r>
          </a:p>
        </p:txBody>
      </p:sp>
      <p:sp>
        <p:nvSpPr>
          <p:cNvPr id="167" name="Shape 167"/>
          <p:cNvSpPr txBox="1">
            <a:spLocks noGrp="1"/>
          </p:cNvSpPr>
          <p:nvPr>
            <p:ph sz="half" idx="1"/>
          </p:nvPr>
        </p:nvSpPr>
        <p:spPr>
          <a:xfrm>
            <a:off x="0" y="1447800"/>
            <a:ext cx="4765674" cy="4190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ct val="70000"/>
              <a:buFont typeface="Noto Sans Symbols"/>
              <a:buChar char="■"/>
            </a:pPr>
            <a:r>
              <a:rPr lang="en-US" sz="2800" b="0" i="0" u="none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Visible traits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ct val="70000"/>
              <a:buFont typeface="Noto Sans Symbols"/>
              <a:buChar char="■"/>
            </a:pPr>
            <a:r>
              <a:rPr lang="en-US" sz="2800" b="0" i="0" u="none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Only two forms of traits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ct val="70000"/>
              <a:buFont typeface="Noto Sans Symbols"/>
              <a:buChar char="■"/>
            </a:pPr>
            <a:r>
              <a:rPr lang="en-US" sz="2800" b="0" i="0" u="none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Cheap</a:t>
            </a:r>
          </a:p>
        </p:txBody>
      </p:sp>
      <p:sp>
        <p:nvSpPr>
          <p:cNvPr id="168" name="Shape 168"/>
          <p:cNvSpPr txBox="1">
            <a:spLocks noGrp="1"/>
          </p:cNvSpPr>
          <p:nvPr>
            <p:ph sz="half" idx="2"/>
          </p:nvPr>
        </p:nvSpPr>
        <p:spPr>
          <a:xfrm>
            <a:off x="4495800" y="1371600"/>
            <a:ext cx="4349750" cy="4190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ct val="70000"/>
              <a:buFont typeface="Noto Sans Symbols"/>
              <a:buChar char="■"/>
            </a:pPr>
            <a:r>
              <a:rPr lang="en-US" sz="2800" b="0" i="0" u="none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Use little space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ct val="70000"/>
              <a:buFont typeface="Noto Sans Symbols"/>
              <a:buChar char="■"/>
            </a:pPr>
            <a:r>
              <a:rPr lang="en-US" sz="2800" b="0" i="0" u="none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Produce many offspring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ct val="70000"/>
              <a:buFont typeface="Noto Sans Symbols"/>
              <a:buChar char="■"/>
            </a:pPr>
            <a:r>
              <a:rPr lang="en-US" sz="2800" b="0" i="0" u="none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Short generation time</a:t>
            </a:r>
          </a:p>
        </p:txBody>
      </p:sp>
      <p:pic>
        <p:nvPicPr>
          <p:cNvPr id="169" name="Shape 16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43000" y="3200400"/>
            <a:ext cx="6400799" cy="33083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Tahoma"/>
              <a:buNone/>
            </a:pPr>
            <a:r>
              <a:rPr lang="en-US" sz="4000" b="1" i="1" u="none" strike="noStrike" cap="none" dirty="0">
                <a:solidFill>
                  <a:schemeClr val="bg2">
                    <a:lumMod val="50000"/>
                  </a:schemeClr>
                </a:solidFill>
                <a:latin typeface="Tahoma"/>
                <a:ea typeface="Tahoma"/>
                <a:cs typeface="Tahoma"/>
                <a:sym typeface="Tahoma"/>
              </a:rPr>
              <a:t>A little information about plant reproduction:</a:t>
            </a:r>
          </a:p>
        </p:txBody>
      </p:sp>
      <p:sp>
        <p:nvSpPr>
          <p:cNvPr id="175" name="Shape 175"/>
          <p:cNvSpPr txBox="1">
            <a:spLocks noGrp="1"/>
          </p:cNvSpPr>
          <p:nvPr>
            <p:ph idx="1"/>
          </p:nvPr>
        </p:nvSpPr>
        <p:spPr>
          <a:xfrm>
            <a:off x="0" y="1219200"/>
            <a:ext cx="9144000" cy="5638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ct val="70000"/>
              <a:buFont typeface="Noto Sans Symbols"/>
              <a:buChar char="■"/>
            </a:pPr>
            <a:r>
              <a:rPr lang="en-US" sz="2600" b="1" i="0" u="sng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Pollen:</a:t>
            </a:r>
            <a:r>
              <a:rPr lang="en-US" sz="2600" b="0" i="0" u="none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  produced by the </a:t>
            </a:r>
            <a:r>
              <a:rPr lang="en-US" sz="2600" b="1" i="0" u="sng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male</a:t>
            </a:r>
            <a:r>
              <a:rPr lang="en-US" sz="2600" b="0" i="0" u="none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 part of the flower </a:t>
            </a:r>
            <a:r>
              <a:rPr lang="en-US" sz="2600" b="1" i="0" u="sng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(sperm, haploid cells)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260"/>
              </a:spcBef>
              <a:spcAft>
                <a:spcPts val="0"/>
              </a:spcAft>
              <a:buClr>
                <a:schemeClr val="hlink"/>
              </a:buClr>
              <a:buSzPct val="25000"/>
              <a:buFont typeface="Noto Sans Symbols"/>
              <a:buNone/>
            </a:pPr>
            <a:endParaRPr sz="1300" b="1" i="0" u="sng" strike="noStrike" cap="none" dirty="0">
              <a:solidFill>
                <a:schemeClr val="tx1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342900" marR="0" lvl="0" indent="-342900" algn="l" rtl="0">
              <a:lnSpc>
                <a:spcPct val="90000"/>
              </a:lnSpc>
              <a:spcBef>
                <a:spcPts val="520"/>
              </a:spcBef>
              <a:spcAft>
                <a:spcPts val="0"/>
              </a:spcAft>
              <a:buClr>
                <a:schemeClr val="hlink"/>
              </a:buClr>
              <a:buSzPct val="70000"/>
              <a:buFont typeface="Noto Sans Symbols"/>
              <a:buChar char="■"/>
            </a:pPr>
            <a:r>
              <a:rPr lang="en-US" sz="2600" b="1" i="0" u="sng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Eggs:</a:t>
            </a:r>
            <a:r>
              <a:rPr lang="en-US" sz="2600" b="0" i="0" u="none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  produced by the </a:t>
            </a:r>
            <a:r>
              <a:rPr lang="en-US" sz="2600" b="1" i="0" u="sng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female</a:t>
            </a:r>
            <a:r>
              <a:rPr lang="en-US" sz="2600" b="0" i="0" u="none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 part of the flower, haploid cells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260"/>
              </a:spcBef>
              <a:spcAft>
                <a:spcPts val="0"/>
              </a:spcAft>
              <a:buClr>
                <a:schemeClr val="hlink"/>
              </a:buClr>
              <a:buSzPct val="25000"/>
              <a:buFont typeface="Noto Sans Symbols"/>
              <a:buNone/>
            </a:pPr>
            <a:endParaRPr sz="1300" b="1" i="0" u="sng" strike="noStrike" cap="none" dirty="0">
              <a:solidFill>
                <a:schemeClr val="tx1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342900" marR="0" lvl="0" indent="-342900" algn="l" rtl="0">
              <a:lnSpc>
                <a:spcPct val="90000"/>
              </a:lnSpc>
              <a:spcBef>
                <a:spcPts val="520"/>
              </a:spcBef>
              <a:spcAft>
                <a:spcPts val="0"/>
              </a:spcAft>
              <a:buClr>
                <a:schemeClr val="hlink"/>
              </a:buClr>
              <a:buSzPct val="70000"/>
              <a:buFont typeface="Noto Sans Symbols"/>
              <a:buChar char="■"/>
            </a:pPr>
            <a:r>
              <a:rPr lang="en-US" sz="2600" b="1" i="0" u="sng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Fertilization:</a:t>
            </a:r>
            <a:r>
              <a:rPr lang="en-US" sz="2600" b="0" i="0" u="none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  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520"/>
              </a:spcBef>
              <a:spcAft>
                <a:spcPts val="0"/>
              </a:spcAft>
              <a:buClr>
                <a:schemeClr val="hlink"/>
              </a:buClr>
              <a:buSzPct val="25000"/>
              <a:buFont typeface="Noto Sans Symbols"/>
              <a:buNone/>
            </a:pPr>
            <a:r>
              <a:rPr lang="en-US" sz="2600" b="0" i="0" u="none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			 ♦ during </a:t>
            </a:r>
            <a:r>
              <a:rPr lang="en-US" sz="2600" b="1" i="0" u="sng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sexual reproduction</a:t>
            </a:r>
            <a:r>
              <a:rPr lang="en-US" sz="2600" b="0" i="0" u="none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, male and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520"/>
              </a:spcBef>
              <a:spcAft>
                <a:spcPts val="0"/>
              </a:spcAft>
              <a:buClr>
                <a:schemeClr val="hlink"/>
              </a:buClr>
              <a:buSzPct val="25000"/>
              <a:buFont typeface="Noto Sans Symbols"/>
              <a:buNone/>
            </a:pPr>
            <a:r>
              <a:rPr lang="en-US" sz="2600" b="0" i="0" u="none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                        female reproductive cells join 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ct val="25000"/>
              <a:buFont typeface="Noto Sans Symbols"/>
              <a:buNone/>
            </a:pPr>
            <a:r>
              <a:rPr lang="en-US" sz="2800" b="0" i="0" u="none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			 ◊ A zygote receives two sets of </a:t>
            </a:r>
            <a:r>
              <a:rPr lang="en-US" sz="2600" b="1" i="0" u="sng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homologous </a:t>
            </a:r>
            <a:r>
              <a:rPr lang="en-US" sz="2600" b="1" i="0" u="none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		    </a:t>
            </a:r>
            <a:r>
              <a:rPr lang="en-US" sz="2600" b="1" i="0" u="sng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chromosomes</a:t>
            </a:r>
            <a:r>
              <a:rPr lang="en-US" sz="2600" b="0" i="0" u="none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—one set from each parent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520"/>
              </a:spcBef>
              <a:spcAft>
                <a:spcPts val="0"/>
              </a:spcAft>
              <a:buClr>
                <a:schemeClr val="hlink"/>
              </a:buClr>
              <a:buSzPct val="25000"/>
              <a:buFont typeface="Noto Sans Symbols"/>
              <a:buNone/>
            </a:pPr>
            <a:r>
              <a:rPr lang="en-US" sz="2600" b="0" i="0" u="none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			 ♦ produces a tiny </a:t>
            </a:r>
            <a:r>
              <a:rPr lang="en-US" sz="2600" b="1" i="0" u="sng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embryo (zygote)</a:t>
            </a:r>
            <a:r>
              <a:rPr lang="en-US" sz="2600" b="0" i="0" u="none" strike="noStrike" cap="none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 encased 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520"/>
              </a:spcBef>
              <a:spcAft>
                <a:spcPts val="0"/>
              </a:spcAft>
              <a:buClr>
                <a:schemeClr val="hlink"/>
              </a:buClr>
              <a:buSzPct val="25000"/>
              <a:buFont typeface="Noto Sans Symbols"/>
              <a:buNone/>
            </a:pPr>
            <a:r>
              <a:rPr lang="en-US" sz="2600" b="0" i="0" u="none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 			    within a seed</a:t>
            </a:r>
          </a:p>
        </p:txBody>
      </p:sp>
      <p:pic>
        <p:nvPicPr>
          <p:cNvPr id="176" name="Shape 17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102575" y="2652712"/>
            <a:ext cx="1971599" cy="1552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1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1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"/>
                                        <p:tgtEl>
                                          <p:spTgt spid="1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"/>
                                        <p:tgtEl>
                                          <p:spTgt spid="1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"/>
                                        <p:tgtEl>
                                          <p:spTgt spid="1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"/>
                                        <p:tgtEl>
                                          <p:spTgt spid="1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"/>
                                        <p:tgtEl>
                                          <p:spTgt spid="1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"/>
                                        <p:tgtEl>
                                          <p:spTgt spid="1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"/>
                                        <p:tgtEl>
                                          <p:spTgt spid="1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"/>
                                        <p:tgtEl>
                                          <p:spTgt spid="1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Shape 18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52600" y="0"/>
            <a:ext cx="4660899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666</TotalTime>
  <Words>859</Words>
  <Application>Microsoft Macintosh PowerPoint</Application>
  <PresentationFormat>On-screen Show (4:3)</PresentationFormat>
  <Paragraphs>128</Paragraphs>
  <Slides>27</Slides>
  <Notes>26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4" baseType="lpstr">
      <vt:lpstr>Arial</vt:lpstr>
      <vt:lpstr>Trebuchet MS</vt:lpstr>
      <vt:lpstr>Wingdings 3</vt:lpstr>
      <vt:lpstr>Tahoma</vt:lpstr>
      <vt:lpstr>Noto Sans Symbols</vt:lpstr>
      <vt:lpstr>Times New Roman</vt:lpstr>
      <vt:lpstr>Facet</vt:lpstr>
      <vt:lpstr>PowerPoint Presentation</vt:lpstr>
      <vt:lpstr>Notes: Mendelian Genetics</vt:lpstr>
      <vt:lpstr>Every living thing—plant or animal, microbe or human being—has a set of characteristics inherited from its parent or parents that makes it unique. </vt:lpstr>
      <vt:lpstr>Gregor Mendel</vt:lpstr>
      <vt:lpstr>PowerPoint Presentation</vt:lpstr>
      <vt:lpstr>PowerPoint Presentation</vt:lpstr>
      <vt:lpstr>Why Peas?</vt:lpstr>
      <vt:lpstr>A little information about plant reproduction:</vt:lpstr>
      <vt:lpstr>PowerPoint Presentation</vt:lpstr>
      <vt:lpstr>PowerPoint Presentation</vt:lpstr>
      <vt:lpstr>Mendel’s Experiments: Monohybrid crosses</vt:lpstr>
      <vt:lpstr>Mendel’s Experiments cont…</vt:lpstr>
      <vt:lpstr>Mendel’s Experiments cont…</vt:lpstr>
      <vt:lpstr>PowerPoint Presentation</vt:lpstr>
      <vt:lpstr>Genes and Dominance:</vt:lpstr>
      <vt:lpstr>Hybrids:  the offspring of crosses between parents with different traits</vt:lpstr>
      <vt:lpstr>Law of Segregation</vt:lpstr>
      <vt:lpstr>Explaining the F1 Cross:</vt:lpstr>
      <vt:lpstr>Mendel’s Conclusions:</vt:lpstr>
      <vt:lpstr>Mendel’s Conclusions:</vt:lpstr>
      <vt:lpstr>Genetics and Probability</vt:lpstr>
      <vt:lpstr>Genetics and Probability cont…</vt:lpstr>
      <vt:lpstr>Punnett Square Examples</vt:lpstr>
      <vt:lpstr>Punnett Square Examples cont…</vt:lpstr>
      <vt:lpstr>Punnett Square Examples cont…</vt:lpstr>
      <vt:lpstr>Punnett Square Examples cont…</vt:lpstr>
      <vt:lpstr>Probability of biological sex</vt:lpstr>
    </vt:vector>
  </TitlesOfParts>
  <LinksUpToDate>false</LinksUpToDate>
  <SharedDoc>false</SharedDoc>
  <HyperlinksChanged>false</HyperlinksChanged>
  <AppVersion>15.0030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Geneva Jost</cp:lastModifiedBy>
  <cp:revision>7</cp:revision>
  <dcterms:modified xsi:type="dcterms:W3CDTF">2017-02-01T12:30:28Z</dcterms:modified>
</cp:coreProperties>
</file>